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17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slides/slide127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jpeg" ContentType="image/jpeg"/>
  <Override PartName="/ppt/slides/slide112.xml" ContentType="application/vnd.openxmlformats-officedocument.presentationml.slide+xml"/>
  <Override PartName="/ppt/slides/slide13.xml" ContentType="application/vnd.openxmlformats-officedocument.presentationml.slide+xml"/>
  <Override PartName="/ppt/slides/slide122.xml" ContentType="application/vnd.openxmlformats-officedocument.presentationml.slide+xml"/>
  <Override PartName="/ppt/slides/slide23.xml" ContentType="application/vnd.openxmlformats-officedocument.presentationml.slide+xml"/>
  <Override PartName="/ppt/slides/slide1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08.xml" ContentType="application/vnd.openxmlformats-officedocument.presentationml.slide+xml"/>
  <Override PartName="/ppt/slides/slide42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118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128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ppt/slides/slide76.xml" ContentType="application/vnd.openxmlformats-officedocument.presentationml.slide+xml"/>
  <Override PartName="/ppt/slides/slide86.xml" ContentType="application/vnd.openxmlformats-officedocument.presentationml.slide+xml"/>
  <Override PartName="/ppt/slides/slide113.xml" ContentType="application/vnd.openxmlformats-officedocument.presentationml.slide+xml"/>
  <Override PartName="/ppt/slides/slide14.xml" ContentType="application/vnd.openxmlformats-officedocument.presentationml.slide+xml"/>
  <Override PartName="/ppt/slides/slide123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s/slide109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slides/slide119.xml" ContentType="application/vnd.openxmlformats-officedocument.presentationml.slide+xml"/>
  <Override PartName="/ppt/slides/slide52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ppt/slideLayouts/slideLayout20.xml" ContentType="application/vnd.openxmlformats-officedocument.presentationml.slideLayout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Layouts/slideLayout17.xml" ContentType="application/vnd.openxmlformats-officedocument.presentationml.slideLayout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04.xml" ContentType="application/vnd.openxmlformats-officedocument.presentationml.slide+xml"/>
  <Override PartName="/ppt/slides/slide114.xml" ContentType="application/vnd.openxmlformats-officedocument.presentationml.slide+xml"/>
  <Override PartName="/ppt/slides/slide15.xml" ContentType="application/vnd.openxmlformats-officedocument.presentationml.slide+xml"/>
  <Override PartName="/ppt/slides/slide124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129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72.xml" ContentType="application/vnd.openxmlformats-officedocument.presentationml.slide+xml"/>
  <Override PartName="/ppt/slides/slide82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05.xml" ContentType="application/vnd.openxmlformats-officedocument.presentationml.slide+xml"/>
  <Override PartName="/ppt/slides/slide115.xml" ContentType="application/vnd.openxmlformats-officedocument.presentationml.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125.xml" ContentType="application/vnd.openxmlformats-officedocument.presentationml.slide+xml"/>
  <Default Extension="rels" ContentType="application/vnd.openxmlformats-package.relationships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22.xml" ContentType="application/vnd.openxmlformats-officedocument.presentationml.slideLayout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83.xml" ContentType="application/vnd.openxmlformats-officedocument.presentationml.slide+xml"/>
  <Override PartName="/ppt/slides/slide93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101.xml" ContentType="application/vnd.openxmlformats-officedocument.presentationml.slide+xml"/>
  <Override PartName="/ppt/slides/slide79.xml" ContentType="application/vnd.openxmlformats-officedocument.presentationml.slide+xml"/>
  <Override PartName="/ppt/slides/slide110.xml" ContentType="application/vnd.openxmlformats-officedocument.presentationml.slide+xml"/>
  <Override PartName="/ppt/slides/slide11.xml" ContentType="application/vnd.openxmlformats-officedocument.presentationml.slide+xml"/>
  <Override PartName="/ppt/slides/slide120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0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0.xml" ContentType="application/vnd.openxmlformats-officedocument.presentationml.slide+xml"/>
  <Override PartName="/ppt/slides/slide116.xml" ContentType="application/vnd.openxmlformats-officedocument.presentationml.slide+xml"/>
  <Override PartName="/ppt/slides/slide17.xml" ContentType="application/vnd.openxmlformats-officedocument.presentationml.slide+xml"/>
  <Override PartName="/ppt/slides/slide126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slides/slide111.xml" ContentType="application/vnd.openxmlformats-officedocument.presentationml.slide+xml"/>
  <Override PartName="/ppt/slides/slide12.xml" ContentType="application/vnd.openxmlformats-officedocument.presentationml.slide+xml"/>
  <Override PartName="/ppt/slides/slide121.xml" ContentType="application/vnd.openxmlformats-officedocument.presentationml.slide+xml"/>
  <Override PartName="/ppt/slides/slide22.xml" ContentType="application/vnd.openxmlformats-officedocument.presentationml.slide+xml"/>
  <Override PartName="/ppt/slides/slide130.xml" ContentType="application/vnd.openxmlformats-officedocument.presentationml.slide+xml"/>
  <Override PartName="/ppt/slides/slide99.xml" ContentType="application/vnd.openxmlformats-officedocument.presentationml.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107.xml" ContentType="application/vnd.openxmlformats-officedocument.presentationml.slide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  <p:sldMasterId id="2147483660" r:id="rId2"/>
  </p:sldMasterIdLst>
  <p:notesMasterIdLst>
    <p:notesMasterId r:id="rId134"/>
  </p:notesMasterIdLst>
  <p:sldIdLst>
    <p:sldId id="295" r:id="rId3"/>
    <p:sldId id="312" r:id="rId4"/>
    <p:sldId id="395" r:id="rId5"/>
    <p:sldId id="310" r:id="rId6"/>
    <p:sldId id="311" r:id="rId7"/>
    <p:sldId id="297" r:id="rId8"/>
    <p:sldId id="322" r:id="rId9"/>
    <p:sldId id="323" r:id="rId10"/>
    <p:sldId id="319" r:id="rId11"/>
    <p:sldId id="318" r:id="rId12"/>
    <p:sldId id="314" r:id="rId13"/>
    <p:sldId id="313" r:id="rId14"/>
    <p:sldId id="320" r:id="rId15"/>
    <p:sldId id="315" r:id="rId16"/>
    <p:sldId id="321" r:id="rId17"/>
    <p:sldId id="316" r:id="rId18"/>
    <p:sldId id="329" r:id="rId19"/>
    <p:sldId id="330" r:id="rId20"/>
    <p:sldId id="331" r:id="rId21"/>
    <p:sldId id="424" r:id="rId22"/>
    <p:sldId id="333" r:id="rId23"/>
    <p:sldId id="334" r:id="rId24"/>
    <p:sldId id="335" r:id="rId25"/>
    <p:sldId id="336" r:id="rId26"/>
    <p:sldId id="348" r:id="rId27"/>
    <p:sldId id="349" r:id="rId28"/>
    <p:sldId id="351" r:id="rId29"/>
    <p:sldId id="352" r:id="rId30"/>
    <p:sldId id="401" r:id="rId31"/>
    <p:sldId id="402" r:id="rId32"/>
    <p:sldId id="403" r:id="rId33"/>
    <p:sldId id="417" r:id="rId34"/>
    <p:sldId id="400" r:id="rId35"/>
    <p:sldId id="354" r:id="rId36"/>
    <p:sldId id="341" r:id="rId37"/>
    <p:sldId id="342" r:id="rId38"/>
    <p:sldId id="298" r:id="rId39"/>
    <p:sldId id="317" r:id="rId40"/>
    <p:sldId id="324" r:id="rId41"/>
    <p:sldId id="339" r:id="rId42"/>
    <p:sldId id="343" r:id="rId43"/>
    <p:sldId id="344" r:id="rId44"/>
    <p:sldId id="345" r:id="rId45"/>
    <p:sldId id="346" r:id="rId46"/>
    <p:sldId id="347" r:id="rId47"/>
    <p:sldId id="394" r:id="rId48"/>
    <p:sldId id="289" r:id="rId49"/>
    <p:sldId id="364" r:id="rId50"/>
    <p:sldId id="326" r:id="rId51"/>
    <p:sldId id="337" r:id="rId52"/>
    <p:sldId id="303" r:id="rId53"/>
    <p:sldId id="361" r:id="rId54"/>
    <p:sldId id="362" r:id="rId55"/>
    <p:sldId id="366" r:id="rId56"/>
    <p:sldId id="363" r:id="rId57"/>
    <p:sldId id="264" r:id="rId58"/>
    <p:sldId id="418" r:id="rId59"/>
    <p:sldId id="419" r:id="rId60"/>
    <p:sldId id="353" r:id="rId61"/>
    <p:sldId id="365" r:id="rId62"/>
    <p:sldId id="367" r:id="rId63"/>
    <p:sldId id="421" r:id="rId64"/>
    <p:sldId id="369" r:id="rId65"/>
    <p:sldId id="420" r:id="rId66"/>
    <p:sldId id="370" r:id="rId67"/>
    <p:sldId id="371" r:id="rId68"/>
    <p:sldId id="372" r:id="rId69"/>
    <p:sldId id="306" r:id="rId70"/>
    <p:sldId id="307" r:id="rId71"/>
    <p:sldId id="308" r:id="rId72"/>
    <p:sldId id="397" r:id="rId73"/>
    <p:sldId id="375" r:id="rId74"/>
    <p:sldId id="309" r:id="rId75"/>
    <p:sldId id="404" r:id="rId76"/>
    <p:sldId id="291" r:id="rId77"/>
    <p:sldId id="413" r:id="rId78"/>
    <p:sldId id="399" r:id="rId79"/>
    <p:sldId id="407" r:id="rId80"/>
    <p:sldId id="408" r:id="rId81"/>
    <p:sldId id="409" r:id="rId82"/>
    <p:sldId id="398" r:id="rId83"/>
    <p:sldId id="405" r:id="rId84"/>
    <p:sldId id="406" r:id="rId85"/>
    <p:sldId id="410" r:id="rId86"/>
    <p:sldId id="411" r:id="rId87"/>
    <p:sldId id="412" r:id="rId88"/>
    <p:sldId id="373" r:id="rId89"/>
    <p:sldId id="299" r:id="rId90"/>
    <p:sldId id="393" r:id="rId91"/>
    <p:sldId id="338" r:id="rId92"/>
    <p:sldId id="389" r:id="rId93"/>
    <p:sldId id="392" r:id="rId94"/>
    <p:sldId id="262" r:id="rId95"/>
    <p:sldId id="388" r:id="rId96"/>
    <p:sldId id="265" r:id="rId97"/>
    <p:sldId id="266" r:id="rId98"/>
    <p:sldId id="267" r:id="rId99"/>
    <p:sldId id="268" r:id="rId100"/>
    <p:sldId id="269" r:id="rId101"/>
    <p:sldId id="270" r:id="rId102"/>
    <p:sldId id="271" r:id="rId103"/>
    <p:sldId id="272" r:id="rId104"/>
    <p:sldId id="273" r:id="rId105"/>
    <p:sldId id="274" r:id="rId106"/>
    <p:sldId id="275" r:id="rId107"/>
    <p:sldId id="276" r:id="rId108"/>
    <p:sldId id="277" r:id="rId109"/>
    <p:sldId id="278" r:id="rId110"/>
    <p:sldId id="279" r:id="rId111"/>
    <p:sldId id="280" r:id="rId112"/>
    <p:sldId id="281" r:id="rId113"/>
    <p:sldId id="414" r:id="rId114"/>
    <p:sldId id="422" r:id="rId115"/>
    <p:sldId id="282" r:id="rId116"/>
    <p:sldId id="390" r:id="rId117"/>
    <p:sldId id="379" r:id="rId118"/>
    <p:sldId id="415" r:id="rId119"/>
    <p:sldId id="378" r:id="rId120"/>
    <p:sldId id="386" r:id="rId121"/>
    <p:sldId id="377" r:id="rId122"/>
    <p:sldId id="387" r:id="rId123"/>
    <p:sldId id="376" r:id="rId124"/>
    <p:sldId id="396" r:id="rId125"/>
    <p:sldId id="357" r:id="rId126"/>
    <p:sldId id="416" r:id="rId127"/>
    <p:sldId id="358" r:id="rId128"/>
    <p:sldId id="423" r:id="rId129"/>
    <p:sldId id="374" r:id="rId130"/>
    <p:sldId id="356" r:id="rId131"/>
    <p:sldId id="391" r:id="rId132"/>
    <p:sldId id="385" r:id="rId13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376" y="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2" d="100"/>
        <a:sy n="82" d="100"/>
      </p:scale>
      <p:origin x="0" y="2091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00" Type="http://schemas.openxmlformats.org/officeDocument/2006/relationships/slide" Target="slides/slide98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134" Type="http://schemas.openxmlformats.org/officeDocument/2006/relationships/notesMaster" Target="notesMasters/notesMaster1.xml"/><Relationship Id="rId135" Type="http://schemas.openxmlformats.org/officeDocument/2006/relationships/printerSettings" Target="printerSettings/printerSettings1.bin"/><Relationship Id="rId136" Type="http://schemas.openxmlformats.org/officeDocument/2006/relationships/presProps" Target="presProps.xml"/><Relationship Id="rId137" Type="http://schemas.openxmlformats.org/officeDocument/2006/relationships/viewProps" Target="viewProps.xml"/><Relationship Id="rId138" Type="http://schemas.openxmlformats.org/officeDocument/2006/relationships/theme" Target="theme/theme1.xml"/><Relationship Id="rId13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2F32B11-3825-47B6-9C4E-3E63566C5058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7983263-3202-431E-B868-5CC987960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BC7D389-85DD-4063-9747-16CF36642936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93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6D2E63-FB8E-4DA0-809D-11389DC8ED5A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114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0E479-D072-40E6-9F1E-3683A4CE83E1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D32EB-E04F-4150-9C97-D4F9E7BF2C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9AE9D-2593-4DD3-88D9-2984AF42D74B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8D8D4-A47E-4F73-A104-E449A2FFDC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8965B-889B-43C6-83E0-AA25E6499B65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3B3BD-7F62-4B18-A065-0B479B405A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2F186-C182-4E02-B513-0DFAA17DFC9E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EC46A-D941-4BD4-817B-E57BCCA81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C75E3-14C9-4B96-A6AB-A4C79035DD6F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07D1C-72D5-49FB-BA7B-54E3C78F74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EA4D1-F0BE-41DC-8861-54E8D21A858B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932C6-7302-48F7-BE72-C463186E06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0DE42-93AE-4258-92C3-CA735EE7114E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9A049-9133-4DF8-BB06-40530CE665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89633-4F2E-4B8A-B374-0FFAC2AD7144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4E3D0-ECAD-4534-9269-44B0357E0F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579D7A-E9EE-44EB-907A-9D787110AB83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59C154-1833-4482-B465-1702573585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311F6-BC68-4E46-BA5C-A50230480153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0CD40-8748-4737-8CC2-8CEE3987D7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51FDB1-6BF9-4260-89BD-CAD859FDBBC9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4FAAE-0E79-443E-B46B-2E8DE2CD2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784A3-09BD-4BE2-9DFB-92FB989C646F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E933B-CB86-419F-9D56-16F7E8676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91412-54CA-4234-B98D-82BF6C9D45E2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A54CC-7F61-4A0C-9BF4-C67D5799F4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A6E57-C9E0-4C5C-A027-37DDE519CE0B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C190B-CA46-4EEA-A8DB-FEA7C6B802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9AE16-55DB-490A-8926-DAE61E2BD721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E1CB3-CE65-49FD-8743-B61AE4F81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D4912-1190-4974-A4C1-35E287C6D44E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3272E-A2C8-40E6-87F8-882885EC7A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B6B03-88D4-4DFF-8813-09CD7DAAE3A0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90F4F-2451-4C76-A33B-97F6D2E91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5BACD-A62E-46BB-85B9-978F4AC6FAA9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94463-4C3C-400A-A089-D06B42109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BB0C2-C639-4732-B9F4-84EBCF5B4C8B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554DF-8F09-46AE-8BA1-18E6EF67F7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11C1A5-ACFB-4BFB-90F1-9ED4B95DDD5F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273BA-B492-4A1B-8DDC-BD09009596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2054F-B76A-4A45-B8B0-1A4960418029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34C49-9304-431A-A5F3-C78BCB075C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5ABB2-8217-4CAB-99AC-60884F5353FB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2A423-38C3-4162-A060-F9537848CE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44EDECB-3FFE-4665-8D94-89EDF9170966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8B09986-B217-423A-8B4F-F03F4EEE78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32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8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24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-72" charset="0"/>
        <a:buChar char="»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5E29296-00DA-462B-9B14-9161E7FD0E8D}" type="datetimeFigureOut">
              <a:rPr lang="en-US"/>
              <a:pPr>
                <a:defRPr/>
              </a:pPr>
              <a:t>6/7/12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3B96FCD-247E-465B-B230-2A7120290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72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32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8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-72" charset="0"/>
        <a:buChar char="•"/>
        <a:defRPr sz="24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-72" charset="0"/>
        <a:buChar char="–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-72" charset="0"/>
        <a:buChar char="»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29.pn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30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31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3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33.pn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34.pn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35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39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gle.com/caglecards/main.asp?image=http://cagle.com/working/100315/wolverton.jpg" TargetMode="External"/><Relationship Id="rId4" Type="http://schemas.openxmlformats.org/officeDocument/2006/relationships/image" Target="../media/image140.jpeg"/><Relationship Id="rId5" Type="http://schemas.openxmlformats.org/officeDocument/2006/relationships/hyperlink" Target="http://www.burlingtonfreepress.com/apps/pbcs.dll/section?template=detail&amp;Site=BT&amp;Date=20100317&amp;Category=OPINION04&amp;ArtNo=303170001&amp;Ref=AR" TargetMode="External"/><Relationship Id="rId6" Type="http://schemas.openxmlformats.org/officeDocument/2006/relationships/image" Target="../media/image1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4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4.jpe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4" Type="http://schemas.openxmlformats.org/officeDocument/2006/relationships/image" Target="../media/image145.jpeg"/><Relationship Id="rId5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7.png"/><Relationship Id="rId3" Type="http://schemas.openxmlformats.org/officeDocument/2006/relationships/image" Target="../media/image14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9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152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4" Type="http://schemas.openxmlformats.org/officeDocument/2006/relationships/image" Target="../media/image154.png"/><Relationship Id="rId5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15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3" Type="http://schemas.openxmlformats.org/officeDocument/2006/relationships/hyperlink" Target="http://www.youtube.com/watch?v=x2Jr03ADQmk" TargetMode="Externa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4" Type="http://schemas.openxmlformats.org/officeDocument/2006/relationships/hyperlink" Target="http://www.youtube.com/watch?v=_j3TZJScrDM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158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15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4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2.png"/><Relationship Id="rId3" Type="http://schemas.openxmlformats.org/officeDocument/2006/relationships/image" Target="../media/image163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4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5.jpeg"/><Relationship Id="rId3" Type="http://schemas.openxmlformats.org/officeDocument/2006/relationships/image" Target="../media/image166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hyperlink" Target="http://www.youtube.com/watch?v=MUmxzJI86VQ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7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4" Type="http://schemas.openxmlformats.org/officeDocument/2006/relationships/hyperlink" Target="http://www.youtube.com/watch?v=4UwRDzf2vBE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hyperlink" Target="http://www.youtube.com/watch?v=KmZmRslz8yU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Relationship Id="rId3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hyperlink" Target="http://www.youtube.com/watch?v=lGfnmx1-S-A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://religiouschildabuse.blogspot.com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hyperlink" Target="http://austin.ynn.com/content/top_stories/281239/dream-city-breaks-ground-in-southwest-austin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hyperlink" Target="http://www.youtube.com/watch?v=mG6Fd_2yNt4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Relationship Id="rId3" Type="http://schemas.openxmlformats.org/officeDocument/2006/relationships/hyperlink" Target="http://nypriest.com/gallery/video/fishers-of-men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5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eg"/><Relationship Id="rId3" Type="http://schemas.openxmlformats.org/officeDocument/2006/relationships/hyperlink" Target="http://www.youtube.com/watch?v=LpD1uq7CX8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Relationship Id="rId3" Type="http://schemas.openxmlformats.org/officeDocument/2006/relationships/hyperlink" Target="http://www.youtube.com/watch?v=aY8Zw5NzUXQ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Relationship Id="rId3" Type="http://schemas.openxmlformats.org/officeDocument/2006/relationships/image" Target="../media/image7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png"/><Relationship Id="rId5" Type="http://schemas.openxmlformats.org/officeDocument/2006/relationships/image" Target="../media/image75.jpeg"/><Relationship Id="rId6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7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Relationship Id="rId3" Type="http://schemas.openxmlformats.org/officeDocument/2006/relationships/image" Target="../media/image89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3.png"/><Relationship Id="rId3" Type="http://schemas.openxmlformats.org/officeDocument/2006/relationships/hyperlink" Target="http://www.youtube.com/watch?v=kSdaXBekGZQ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2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9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Relationship Id="rId3" Type="http://schemas.openxmlformats.org/officeDocument/2006/relationships/image" Target="../media/image10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Relationship Id="rId3" Type="http://schemas.openxmlformats.org/officeDocument/2006/relationships/image" Target="../media/image101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Relationship Id="rId3" Type="http://schemas.openxmlformats.org/officeDocument/2006/relationships/image" Target="../media/image10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Relationship Id="rId3" Type="http://schemas.openxmlformats.org/officeDocument/2006/relationships/image" Target="../media/image101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jpeg"/><Relationship Id="rId3" Type="http://schemas.openxmlformats.org/officeDocument/2006/relationships/image" Target="../media/image103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4.jpeg"/><Relationship Id="rId3" Type="http://schemas.openxmlformats.org/officeDocument/2006/relationships/image" Target="../media/image105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jpeg"/><Relationship Id="rId3" Type="http://schemas.openxmlformats.org/officeDocument/2006/relationships/image" Target="../media/image107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4" Type="http://schemas.openxmlformats.org/officeDocument/2006/relationships/hyperlink" Target="http://www.youtube.com/watch?v=Q2BfqDUPL1I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png"/><Relationship Id="rId3" Type="http://schemas.openxmlformats.org/officeDocument/2006/relationships/image" Target="../media/image116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5" Type="http://schemas.openxmlformats.org/officeDocument/2006/relationships/image" Target="../media/image120.jpeg"/><Relationship Id="rId6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2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25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7.png"/><Relationship Id="rId3" Type="http://schemas.openxmlformats.org/officeDocument/2006/relationships/image" Target="../media/image1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 r="3786"/>
          <a:stretch>
            <a:fillRect/>
          </a:stretch>
        </p:blipFill>
        <p:spPr bwMode="auto">
          <a:xfrm>
            <a:off x="4941888" y="-19050"/>
            <a:ext cx="4202112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446" t="1878" r="38370" b="38216"/>
          <a:stretch/>
        </p:blipFill>
        <p:spPr>
          <a:xfrm>
            <a:off x="0" y="0"/>
            <a:ext cx="4953000" cy="689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533400"/>
            <a:ext cx="7102475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844550" y="5638800"/>
            <a:ext cx="74612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Calibri" pitchFamily="-72" charset="0"/>
              </a:rPr>
              <a:t>A Catholic might place loyalty to the Pope      over obedience to the Constitution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26" name="Picture 4"/>
          <p:cNvPicPr>
            <a:picLocks noChangeAspect="1" noChangeArrowheads="1"/>
          </p:cNvPicPr>
          <p:nvPr/>
        </p:nvPicPr>
        <p:blipFill>
          <a:blip r:embed="rId3"/>
          <a:srcRect l="1872" t="25325" r="42090" b="9940"/>
          <a:stretch>
            <a:fillRect/>
          </a:stretch>
        </p:blipFill>
        <p:spPr bwMode="auto">
          <a:xfrm>
            <a:off x="1855788" y="1065213"/>
            <a:ext cx="5465762" cy="473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2998" name="Picture 6" descr="14text337-popu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91000" y="3276600"/>
            <a:ext cx="42672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0" name="Picture 4"/>
          <p:cNvPicPr>
            <a:picLocks noChangeAspect="1" noChangeArrowheads="1"/>
          </p:cNvPicPr>
          <p:nvPr/>
        </p:nvPicPr>
        <p:blipFill>
          <a:blip r:embed="rId3"/>
          <a:srcRect l="1872" t="17686" r="41878" b="17816"/>
          <a:stretch>
            <a:fillRect/>
          </a:stretch>
        </p:blipFill>
        <p:spPr bwMode="auto">
          <a:xfrm>
            <a:off x="1911350" y="750888"/>
            <a:ext cx="5486400" cy="471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4" name="Picture 4"/>
          <p:cNvPicPr>
            <a:picLocks noChangeAspect="1" noChangeArrowheads="1"/>
          </p:cNvPicPr>
          <p:nvPr/>
        </p:nvPicPr>
        <p:blipFill>
          <a:blip r:embed="rId3"/>
          <a:srcRect l="1970" t="17860" r="42090" b="9332"/>
          <a:stretch>
            <a:fillRect/>
          </a:stretch>
        </p:blipFill>
        <p:spPr bwMode="auto">
          <a:xfrm>
            <a:off x="1838325" y="682625"/>
            <a:ext cx="5456238" cy="532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098" name="Picture 4"/>
          <p:cNvPicPr>
            <a:picLocks noChangeAspect="1" noChangeArrowheads="1"/>
          </p:cNvPicPr>
          <p:nvPr/>
        </p:nvPicPr>
        <p:blipFill>
          <a:blip r:embed="rId3"/>
          <a:srcRect l="1872" t="20378" r="41943" b="9375"/>
          <a:stretch>
            <a:fillRect/>
          </a:stretch>
        </p:blipFill>
        <p:spPr bwMode="auto">
          <a:xfrm>
            <a:off x="1843088" y="730250"/>
            <a:ext cx="5480050" cy="51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22" name="Picture 4"/>
          <p:cNvPicPr>
            <a:picLocks noChangeAspect="1" noChangeArrowheads="1"/>
          </p:cNvPicPr>
          <p:nvPr/>
        </p:nvPicPr>
        <p:blipFill>
          <a:blip r:embed="rId3"/>
          <a:srcRect l="2148" t="20378" r="41878" b="11502"/>
          <a:stretch>
            <a:fillRect/>
          </a:stretch>
        </p:blipFill>
        <p:spPr bwMode="auto">
          <a:xfrm>
            <a:off x="1843088" y="730250"/>
            <a:ext cx="5459412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5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6" name="Picture 4"/>
          <p:cNvPicPr>
            <a:picLocks noChangeAspect="1" noChangeArrowheads="1"/>
          </p:cNvPicPr>
          <p:nvPr/>
        </p:nvPicPr>
        <p:blipFill>
          <a:blip r:embed="rId3"/>
          <a:srcRect l="1904" t="18230" r="42090" b="12653"/>
          <a:stretch>
            <a:fillRect/>
          </a:stretch>
        </p:blipFill>
        <p:spPr bwMode="auto">
          <a:xfrm>
            <a:off x="1982788" y="560388"/>
            <a:ext cx="5462587" cy="505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0" name="Picture 4"/>
          <p:cNvPicPr>
            <a:picLocks noChangeAspect="1" noChangeArrowheads="1"/>
          </p:cNvPicPr>
          <p:nvPr/>
        </p:nvPicPr>
        <p:blipFill>
          <a:blip r:embed="rId3"/>
          <a:srcRect l="1872" t="17860" r="41943" b="9462"/>
          <a:stretch>
            <a:fillRect/>
          </a:stretch>
        </p:blipFill>
        <p:spPr bwMode="auto">
          <a:xfrm>
            <a:off x="1911350" y="776288"/>
            <a:ext cx="5480050" cy="531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17" name="Picture 5" descr="13texas_graphic-popup"/>
          <p:cNvPicPr>
            <a:picLocks noChangeAspect="1" noChangeArrowheads="1"/>
          </p:cNvPicPr>
          <p:nvPr/>
        </p:nvPicPr>
        <p:blipFill>
          <a:blip r:embed="rId3"/>
          <a:srcRect b="33366"/>
          <a:stretch>
            <a:fillRect/>
          </a:stretch>
        </p:blipFill>
        <p:spPr bwMode="auto">
          <a:xfrm>
            <a:off x="1985963" y="68263"/>
            <a:ext cx="5091112" cy="677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9319" name="Picture 7" descr="13texas_graphic-popup"/>
          <p:cNvPicPr>
            <a:picLocks noChangeAspect="1" noChangeArrowheads="1"/>
          </p:cNvPicPr>
          <p:nvPr/>
        </p:nvPicPr>
        <p:blipFill>
          <a:blip r:embed="rId3"/>
          <a:srcRect t="68620"/>
          <a:stretch>
            <a:fillRect/>
          </a:stretch>
        </p:blipFill>
        <p:spPr bwMode="auto">
          <a:xfrm>
            <a:off x="1790700" y="1760538"/>
            <a:ext cx="5432425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9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9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9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8" name="Picture 4"/>
          <p:cNvPicPr>
            <a:picLocks noChangeAspect="1" noChangeArrowheads="1"/>
          </p:cNvPicPr>
          <p:nvPr/>
        </p:nvPicPr>
        <p:blipFill>
          <a:blip r:embed="rId3"/>
          <a:srcRect l="1872" t="19249" r="41748" b="9570"/>
          <a:stretch>
            <a:fillRect/>
          </a:stretch>
        </p:blipFill>
        <p:spPr bwMode="auto">
          <a:xfrm>
            <a:off x="1828800" y="811213"/>
            <a:ext cx="5499100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 descr="13texas_CA0-popu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8538" y="811213"/>
            <a:ext cx="7140575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2" name="Picture 4"/>
          <p:cNvPicPr>
            <a:picLocks noChangeAspect="1" noChangeArrowheads="1"/>
          </p:cNvPicPr>
          <p:nvPr/>
        </p:nvPicPr>
        <p:blipFill>
          <a:blip r:embed="rId3"/>
          <a:srcRect l="2002" t="26151" r="37825" b="12543"/>
          <a:stretch>
            <a:fillRect/>
          </a:stretch>
        </p:blipFill>
        <p:spPr bwMode="auto">
          <a:xfrm>
            <a:off x="1624013" y="1042988"/>
            <a:ext cx="5868987" cy="448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1900" y="1066800"/>
            <a:ext cx="6667500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6866" name="TextBox 1"/>
          <p:cNvSpPr txBox="1">
            <a:spLocks noChangeArrowheads="1"/>
          </p:cNvSpPr>
          <p:nvPr/>
        </p:nvSpPr>
        <p:spPr bwMode="auto">
          <a:xfrm>
            <a:off x="844550" y="5715000"/>
            <a:ext cx="74612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Calibri" pitchFamily="-72" charset="0"/>
              </a:rPr>
              <a:t>September 12, 1960</a:t>
            </a:r>
          </a:p>
          <a:p>
            <a:pPr algn="ctr"/>
            <a:r>
              <a:rPr lang="en-US" sz="2400" b="1">
                <a:latin typeface="Calibri" pitchFamily="-72" charset="0"/>
              </a:rPr>
              <a:t>Address to the Greater Houston Ministerial Association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5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66" name="Picture 4"/>
          <p:cNvPicPr>
            <a:picLocks noChangeAspect="1" noChangeArrowheads="1"/>
          </p:cNvPicPr>
          <p:nvPr/>
        </p:nvPicPr>
        <p:blipFill>
          <a:blip r:embed="rId3"/>
          <a:srcRect t="17014" r="2148" b="9375"/>
          <a:stretch>
            <a:fillRect/>
          </a:stretch>
        </p:blipFill>
        <p:spPr bwMode="auto">
          <a:xfrm>
            <a:off x="392113" y="762000"/>
            <a:ext cx="8424862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0" name="Picture 6" descr="wolverton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500" y="1490663"/>
            <a:ext cx="5715000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1189" name="Picture 5" descr="bilde?Site=BT&amp;Date=20100317&amp;Category=OPINION04&amp;ArtNo=303170001&amp;Ref=AR&amp;MaxW=580&amp;Border=0&amp;q=90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54175" y="1471613"/>
            <a:ext cx="5805488" cy="389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4" name="Picture 1"/>
          <p:cNvPicPr>
            <a:picLocks noChangeAspect="1"/>
          </p:cNvPicPr>
          <p:nvPr/>
        </p:nvPicPr>
        <p:blipFill>
          <a:blip r:embed="rId3"/>
          <a:srcRect l="2736" r="26924" b="22424"/>
          <a:stretch>
            <a:fillRect/>
          </a:stretch>
        </p:blipFill>
        <p:spPr bwMode="auto">
          <a:xfrm>
            <a:off x="533400" y="138113"/>
            <a:ext cx="4337050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5" name="Picture 2"/>
          <p:cNvPicPr>
            <a:picLocks noChangeAspect="1" noChangeArrowheads="1"/>
          </p:cNvPicPr>
          <p:nvPr/>
        </p:nvPicPr>
        <p:blipFill>
          <a:blip r:embed="rId4"/>
          <a:srcRect b="3683"/>
          <a:stretch>
            <a:fillRect/>
          </a:stretch>
        </p:blipFill>
        <p:spPr bwMode="auto">
          <a:xfrm>
            <a:off x="4870450" y="536575"/>
            <a:ext cx="4003675" cy="578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6863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Picture 2"/>
          <p:cNvPicPr>
            <a:picLocks noChangeAspect="1" noChangeArrowheads="1"/>
          </p:cNvPicPr>
          <p:nvPr/>
        </p:nvPicPr>
        <p:blipFill>
          <a:blip r:embed="rId3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3" name="Picture 11" descr="teapartysigns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600" y="304800"/>
            <a:ext cx="8178800" cy="613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1066800"/>
            <a:ext cx="3203575" cy="426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973138"/>
            <a:ext cx="6430963" cy="4381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2013" y="533400"/>
            <a:ext cx="4168775" cy="5105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Rectangle 1"/>
          <p:cNvSpPr/>
          <p:nvPr/>
        </p:nvSpPr>
        <p:spPr>
          <a:xfrm>
            <a:off x="2346379" y="5638800"/>
            <a:ext cx="4651658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Jessica </a:t>
            </a:r>
            <a:r>
              <a:rPr lang="en-US" sz="5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Ahlquist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0513" y="219075"/>
            <a:ext cx="8562975" cy="6419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9338" y="381000"/>
            <a:ext cx="35401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9600" y="3686367"/>
            <a:ext cx="3714750" cy="2790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3"/>
          <a:srcRect l="3053" r="2109"/>
          <a:stretch>
            <a:fillRect/>
          </a:stretch>
        </p:blipFill>
        <p:spPr bwMode="auto">
          <a:xfrm>
            <a:off x="533400" y="609600"/>
            <a:ext cx="81534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685800"/>
            <a:ext cx="6191250" cy="548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7763" y="2486025"/>
            <a:ext cx="6191250" cy="368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55613"/>
            <a:ext cx="8883650" cy="574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/>
          <a:srcRect l="14055" t="19047" r="38311" b="17063"/>
          <a:stretch/>
        </p:blipFill>
        <p:spPr bwMode="auto">
          <a:xfrm>
            <a:off x="1524000" y="990600"/>
            <a:ext cx="6197600" cy="467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1900" y="1066800"/>
            <a:ext cx="6667500" cy="4400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7890" name="TextBox 1"/>
          <p:cNvSpPr txBox="1">
            <a:spLocks noChangeArrowheads="1"/>
          </p:cNvSpPr>
          <p:nvPr/>
        </p:nvSpPr>
        <p:spPr bwMode="auto">
          <a:xfrm>
            <a:off x="3973513" y="5878513"/>
            <a:ext cx="12017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72" charset="0"/>
                <a:hlinkClick r:id="rId3"/>
              </a:rPr>
              <a:t>Address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3"/>
          <a:srcRect l="13833" t="14286" r="40431" b="7955"/>
          <a:stretch/>
        </p:blipFill>
        <p:spPr bwMode="auto">
          <a:xfrm>
            <a:off x="1524000" y="533400"/>
            <a:ext cx="5951538" cy="568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5448300" y="4419600"/>
            <a:ext cx="20399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72" charset="0"/>
                <a:hlinkClick r:id="rId4"/>
              </a:rPr>
              <a:t>CNN Interview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 rotWithShape="1">
          <a:blip r:embed="rId3"/>
          <a:srcRect l="31570" t="13294" r="38646" b="8522"/>
          <a:stretch/>
        </p:blipFill>
        <p:spPr bwMode="auto">
          <a:xfrm>
            <a:off x="2286000" y="304800"/>
            <a:ext cx="4267200" cy="6297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/>
          <a:srcRect l="25880" t="8334" r="38311" b="6250"/>
          <a:stretch/>
        </p:blipFill>
        <p:spPr bwMode="auto">
          <a:xfrm>
            <a:off x="2362200" y="234950"/>
            <a:ext cx="4659313" cy="624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2057400"/>
            <a:ext cx="4191000" cy="4419600"/>
          </a:xfrm>
        </p:spPr>
        <p:txBody>
          <a:bodyPr/>
          <a:lstStyle/>
          <a:p>
            <a:r>
              <a:rPr lang="en-US" b="1" smtClean="0"/>
              <a:t>Secularism</a:t>
            </a:r>
          </a:p>
          <a:p>
            <a:r>
              <a:rPr lang="en-US" b="1" smtClean="0"/>
              <a:t>Christian Nationalism</a:t>
            </a:r>
          </a:p>
          <a:p>
            <a:r>
              <a:rPr lang="en-US" b="1" smtClean="0"/>
              <a:t>Godless Constitution</a:t>
            </a:r>
          </a:p>
          <a:p>
            <a:r>
              <a:rPr lang="en-US" b="1" smtClean="0"/>
              <a:t>Christian Nationalism Case Study:         Texas School Board</a:t>
            </a:r>
          </a:p>
          <a:p>
            <a:r>
              <a:rPr lang="en-US" b="1" smtClean="0"/>
              <a:t>Defending Secularism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96" r="28032" b="22254"/>
          <a:stretch/>
        </p:blipFill>
        <p:spPr>
          <a:xfrm>
            <a:off x="1588" y="0"/>
            <a:ext cx="4545012" cy="691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600597" y="988138"/>
            <a:ext cx="226607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R</a:t>
            </a: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eview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1414" r="6622" b="10101"/>
          <a:stretch>
            <a:fillRect/>
          </a:stretch>
        </p:blipFill>
        <p:spPr bwMode="auto">
          <a:xfrm>
            <a:off x="4456113" y="420688"/>
            <a:ext cx="4652962" cy="606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r="29359" b="23636"/>
          <a:stretch>
            <a:fillRect/>
          </a:stretch>
        </p:blipFill>
        <p:spPr bwMode="auto">
          <a:xfrm>
            <a:off x="-26988" y="0"/>
            <a:ext cx="4675188" cy="695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/>
          <a:srcRect t="8532" r="1276" b="6250"/>
          <a:stretch/>
        </p:blipFill>
        <p:spPr bwMode="auto">
          <a:xfrm>
            <a:off x="66675" y="1447800"/>
            <a:ext cx="8924925" cy="4330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/>
          <a:srcRect t="6239"/>
          <a:stretch/>
        </p:blipFill>
        <p:spPr bwMode="auto">
          <a:xfrm>
            <a:off x="5867400" y="152400"/>
            <a:ext cx="2587625" cy="3643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4191000"/>
            <a:ext cx="7924800" cy="1935163"/>
          </a:xfrm>
        </p:spPr>
        <p:txBody>
          <a:bodyPr/>
          <a:lstStyle/>
          <a:p>
            <a:r>
              <a:rPr lang="en-US" b="1" smtClean="0"/>
              <a:t>Romney winning Catholic vote</a:t>
            </a:r>
          </a:p>
          <a:p>
            <a:r>
              <a:rPr lang="en-US" b="1" smtClean="0"/>
              <a:t>Santorum’s Catholicism—the hierarchy’s</a:t>
            </a:r>
          </a:p>
          <a:p>
            <a:r>
              <a:rPr lang="en-US" b="1" smtClean="0"/>
              <a:t>Not everyday Catholics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533400"/>
            <a:ext cx="5905500" cy="3333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3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538" y="0"/>
            <a:ext cx="7908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178564">
            <a:off x="1065213" y="533400"/>
            <a:ext cx="4587875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96" r="28032" b="22254"/>
          <a:stretch/>
        </p:blipFill>
        <p:spPr>
          <a:xfrm>
            <a:off x="1588" y="0"/>
            <a:ext cx="4545012" cy="691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10200" y="304800"/>
            <a:ext cx="2560638" cy="324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Rectangle 3"/>
          <p:cNvSpPr/>
          <p:nvPr/>
        </p:nvSpPr>
        <p:spPr>
          <a:xfrm>
            <a:off x="4682836" y="3681703"/>
            <a:ext cx="4350328" cy="304698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Optimistic—trend is towards science &amp; compassion, and among the young, toward justice, secularism, and greater inclusion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46600" y="1741488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596" r="28032" b="22254"/>
          <a:stretch/>
        </p:blipFill>
        <p:spPr>
          <a:xfrm>
            <a:off x="1588" y="0"/>
            <a:ext cx="4545012" cy="691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702731" y="796498"/>
            <a:ext cx="4261167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Ten Point Vision</a:t>
            </a:r>
            <a:endParaRPr 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8724" name="TextBox 3"/>
          <p:cNvSpPr txBox="1">
            <a:spLocks noChangeArrowheads="1"/>
          </p:cNvSpPr>
          <p:nvPr/>
        </p:nvSpPr>
        <p:spPr bwMode="auto">
          <a:xfrm>
            <a:off x="5791200" y="5629275"/>
            <a:ext cx="21796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72" charset="0"/>
                <a:hlinkClick r:id="rId4"/>
              </a:rPr>
              <a:t>Contest Winner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38" y="685800"/>
            <a:ext cx="8980487" cy="243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16050" y="3455988"/>
            <a:ext cx="6191250" cy="2905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59747" name="TextBox 1"/>
          <p:cNvSpPr txBox="1">
            <a:spLocks noChangeArrowheads="1"/>
          </p:cNvSpPr>
          <p:nvPr/>
        </p:nvSpPr>
        <p:spPr bwMode="auto">
          <a:xfrm>
            <a:off x="731838" y="4676775"/>
            <a:ext cx="530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72" charset="0"/>
                <a:hlinkClick r:id="rId4"/>
              </a:rPr>
              <a:t>RR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1196" b="2011"/>
          <a:stretch>
            <a:fillRect/>
          </a:stretch>
        </p:blipFill>
        <p:spPr bwMode="auto">
          <a:xfrm>
            <a:off x="331788" y="685800"/>
            <a:ext cx="8586787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96" r="28032" b="22254"/>
          <a:stretch/>
        </p:blipFill>
        <p:spPr>
          <a:xfrm>
            <a:off x="1588" y="0"/>
            <a:ext cx="4545012" cy="691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/>
          <p:cNvSpPr/>
          <p:nvPr/>
        </p:nvSpPr>
        <p:spPr>
          <a:xfrm>
            <a:off x="4807407" y="2366158"/>
            <a:ext cx="4051815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Final Thoughts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C</a:t>
            </a: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omments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Questions?</a:t>
            </a:r>
            <a:endParaRPr 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Picture 2"/>
          <p:cNvPicPr>
            <a:picLocks noChangeAspect="1" noChangeArrowheads="1"/>
          </p:cNvPicPr>
          <p:nvPr/>
        </p:nvPicPr>
        <p:blipFill>
          <a:blip r:embed="rId2"/>
          <a:srcRect r="3786"/>
          <a:stretch>
            <a:fillRect/>
          </a:stretch>
        </p:blipFill>
        <p:spPr bwMode="auto">
          <a:xfrm>
            <a:off x="4941888" y="-19050"/>
            <a:ext cx="4202112" cy="693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446" t="1878" r="38370" b="38216"/>
          <a:stretch/>
        </p:blipFill>
        <p:spPr>
          <a:xfrm>
            <a:off x="0" y="0"/>
            <a:ext cx="4953000" cy="6899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4588" y="1066800"/>
            <a:ext cx="6738937" cy="3792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3789363" y="5365750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72" charset="0"/>
                <a:hlinkClick r:id="rId3"/>
              </a:rPr>
              <a:t>ABC News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4588" y="1066800"/>
            <a:ext cx="6738937" cy="37925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Rectangle 2"/>
          <p:cNvSpPr/>
          <p:nvPr/>
        </p:nvSpPr>
        <p:spPr>
          <a:xfrm>
            <a:off x="533400" y="5257800"/>
            <a:ext cx="8282716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What does Rick Santorum not get?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/>
          <a:srcRect l="13609" t="11310" r="40208" b="6250"/>
          <a:stretch/>
        </p:blipFill>
        <p:spPr bwMode="auto">
          <a:xfrm>
            <a:off x="1676400" y="381000"/>
            <a:ext cx="6008688" cy="6030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"/>
            <a:ext cx="82677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953000"/>
            <a:ext cx="7886700" cy="1752600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Never said—“only people of non-faith”        can participate in public life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Understood, in a democracy—                    policy positions have to be secular in nature</a:t>
            </a:r>
            <a:endParaRPr lang="en-US" b="1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"/>
            <a:ext cx="82677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838200" y="5029200"/>
            <a:ext cx="7620000" cy="1676400"/>
          </a:xfrm>
        </p:spPr>
        <p:txBody>
          <a:bodyPr/>
          <a:lstStyle/>
          <a:p>
            <a:pPr marL="0" indent="0" algn="ctr">
              <a:buFont typeface="Arial" pitchFamily="-72" charset="0"/>
              <a:buNone/>
            </a:pPr>
            <a:r>
              <a:rPr lang="en-US" sz="3600" b="1" smtClean="0"/>
              <a:t>Public acts of President responsible to all groups and obliged to none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"/>
            <a:ext cx="8267700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53000"/>
            <a:ext cx="8267700" cy="1752600"/>
          </a:xfrm>
        </p:spPr>
        <p:txBody>
          <a:bodyPr rtlCol="0">
            <a:normAutofit fontScale="925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3600" b="1" dirty="0" smtClean="0">
                <a:ea typeface="+mn-ea"/>
                <a:cs typeface="+mn-cs"/>
              </a:rPr>
              <a:t>President’s policy decisions, even if informed by religious values, had to be acceptable to anyone, regardless of doctrinal belief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/>
          <a:srcRect t="9128" r="50000" b="8531"/>
          <a:stretch/>
        </p:blipFill>
        <p:spPr bwMode="auto">
          <a:xfrm>
            <a:off x="1371600" y="430213"/>
            <a:ext cx="6505575" cy="602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6081" b="56970"/>
          <a:stretch/>
        </p:blipFill>
        <p:spPr>
          <a:xfrm rot="5400000">
            <a:off x="1377950" y="1081088"/>
            <a:ext cx="6686550" cy="4718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343400"/>
            <a:ext cx="8115300" cy="2362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“Democracy demands that the religiously motivated translate their concerns into universal, rather than religion-specific, values”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“It requires that their proposals be subject to argument, and amenable to reason”</a:t>
            </a:r>
            <a:endParaRPr lang="en-US" b="1" dirty="0"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95275"/>
            <a:ext cx="6789738" cy="381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Content Placeholder 2"/>
          <p:cNvSpPr>
            <a:spLocks noGrp="1"/>
          </p:cNvSpPr>
          <p:nvPr>
            <p:ph idx="1"/>
          </p:nvPr>
        </p:nvSpPr>
        <p:spPr>
          <a:xfrm>
            <a:off x="685800" y="4343400"/>
            <a:ext cx="8001000" cy="2362200"/>
          </a:xfrm>
        </p:spPr>
        <p:txBody>
          <a:bodyPr/>
          <a:lstStyle/>
          <a:p>
            <a:pPr marL="0" indent="0" algn="ctr">
              <a:buFont typeface="Arial" pitchFamily="-72" charset="0"/>
              <a:buNone/>
            </a:pPr>
            <a:r>
              <a:rPr lang="en-US" b="1" smtClean="0"/>
              <a:t>“I may be opposed to abortion for religious reasons, but if I seek to pass a law banning the practice, I cannot simply point to the teachings of my church or evoke God’s will”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95275"/>
            <a:ext cx="6789738" cy="381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Content Placeholder 2"/>
          <p:cNvSpPr>
            <a:spLocks noGrp="1"/>
          </p:cNvSpPr>
          <p:nvPr>
            <p:ph idx="1"/>
          </p:nvPr>
        </p:nvSpPr>
        <p:spPr>
          <a:xfrm>
            <a:off x="685800" y="4419600"/>
            <a:ext cx="8001000" cy="1752600"/>
          </a:xfrm>
        </p:spPr>
        <p:txBody>
          <a:bodyPr/>
          <a:lstStyle/>
          <a:p>
            <a:pPr marL="0" indent="0" algn="ctr">
              <a:buFont typeface="Arial" pitchFamily="-72" charset="0"/>
              <a:buNone/>
            </a:pPr>
            <a:r>
              <a:rPr lang="en-US" b="1" smtClean="0"/>
              <a:t>“I have to explain why abortion violates some principle that is accessible to people of all faiths, including those with no faith at all”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95275"/>
            <a:ext cx="6789738" cy="3819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r="2049"/>
          <a:stretch>
            <a:fillRect/>
          </a:stretch>
        </p:blipFill>
        <p:spPr bwMode="auto">
          <a:xfrm>
            <a:off x="1943100" y="0"/>
            <a:ext cx="5149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96" r="28032" b="22254"/>
          <a:stretch/>
        </p:blipFill>
        <p:spPr>
          <a:xfrm>
            <a:off x="1588" y="0"/>
            <a:ext cx="4545012" cy="691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3576957" y="990600"/>
            <a:ext cx="5596020" cy="92333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Social Perspectives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2209800"/>
            <a:ext cx="3352800" cy="4243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447800" y="437263"/>
            <a:ext cx="7145547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Felt cultural allegiance to Catholicism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4419600"/>
            <a:ext cx="5943601" cy="1200329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Positive feelings Irish-Catholic  cultural heritage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2057400"/>
            <a:ext cx="4191000" cy="4419600"/>
          </a:xfrm>
        </p:spPr>
        <p:txBody>
          <a:bodyPr/>
          <a:lstStyle/>
          <a:p>
            <a:r>
              <a:rPr lang="en-US" b="1" smtClean="0"/>
              <a:t>Secularism</a:t>
            </a:r>
          </a:p>
          <a:p>
            <a:r>
              <a:rPr lang="en-US" b="1" smtClean="0"/>
              <a:t>Christian Nationalism</a:t>
            </a:r>
          </a:p>
          <a:p>
            <a:r>
              <a:rPr lang="en-US" b="1" smtClean="0"/>
              <a:t>Godless Constitution</a:t>
            </a:r>
          </a:p>
          <a:p>
            <a:r>
              <a:rPr lang="en-US" b="1" smtClean="0"/>
              <a:t>Christian Nationalism Case Study:         Texas School Board</a:t>
            </a:r>
          </a:p>
          <a:p>
            <a:r>
              <a:rPr lang="en-US" b="1" smtClean="0"/>
              <a:t>Defending Secularism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96" r="28032" b="22254"/>
          <a:stretch/>
        </p:blipFill>
        <p:spPr>
          <a:xfrm>
            <a:off x="1588" y="0"/>
            <a:ext cx="4545012" cy="691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486400" y="988138"/>
            <a:ext cx="24944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Preview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96" r="28032" b="22254"/>
          <a:stretch/>
        </p:blipFill>
        <p:spPr>
          <a:xfrm>
            <a:off x="1588" y="0"/>
            <a:ext cx="4545012" cy="691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800600" y="2133600"/>
            <a:ext cx="3962401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Purpose of the Book?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35688" y="4276725"/>
            <a:ext cx="1293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72" charset="0"/>
                <a:hlinkClick r:id="rId3"/>
              </a:rPr>
              <a:t>Faircloth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1500" y="11113"/>
            <a:ext cx="47625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/>
          <a:srcRect t="8808" r="1338" b="34375"/>
          <a:stretch/>
        </p:blipFill>
        <p:spPr bwMode="auto">
          <a:xfrm>
            <a:off x="76200" y="990600"/>
            <a:ext cx="8867775" cy="2871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19200" y="4114800"/>
            <a:ext cx="2362200" cy="236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125413"/>
            <a:ext cx="5097463" cy="670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/>
          <a:srcRect l="11713" t="23296" r="38534" b="6250"/>
          <a:stretch/>
        </p:blipFill>
        <p:spPr bwMode="auto">
          <a:xfrm>
            <a:off x="1579563" y="762000"/>
            <a:ext cx="6473825" cy="515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300163"/>
            <a:ext cx="2857500" cy="422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/>
          <a:srcRect l="1896" t="12879" r="11650" b="58333"/>
          <a:stretch/>
        </p:blipFill>
        <p:spPr bwMode="auto">
          <a:xfrm>
            <a:off x="212725" y="74613"/>
            <a:ext cx="8743950" cy="16367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3"/>
          <a:srcRect l="32750" t="11079" r="1658" b="8617"/>
          <a:stretch/>
        </p:blipFill>
        <p:spPr bwMode="auto">
          <a:xfrm>
            <a:off x="1314450" y="1676400"/>
            <a:ext cx="7315200" cy="503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57347" name="TextBox 1"/>
          <p:cNvSpPr txBox="1">
            <a:spLocks noChangeArrowheads="1"/>
          </p:cNvSpPr>
          <p:nvPr/>
        </p:nvSpPr>
        <p:spPr bwMode="auto">
          <a:xfrm>
            <a:off x="6172200" y="3886200"/>
            <a:ext cx="903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72" charset="0"/>
                <a:hlinkClick r:id="rId4"/>
              </a:rPr>
              <a:t>RCAN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2750" y="1149350"/>
            <a:ext cx="3200400" cy="4267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Rectangle 1"/>
          <p:cNvSpPr/>
          <p:nvPr/>
        </p:nvSpPr>
        <p:spPr>
          <a:xfrm>
            <a:off x="3313202" y="4876800"/>
            <a:ext cx="2517612" cy="1077218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Church/State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Separation?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438" y="1158875"/>
            <a:ext cx="6188075" cy="4805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313" y="685800"/>
            <a:ext cx="6391275" cy="549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054100"/>
            <a:ext cx="8820150" cy="458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62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2650" y="76200"/>
            <a:ext cx="57150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0200" y="304800"/>
            <a:ext cx="744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72" charset="0"/>
                <a:hlinkClick r:id="rId4"/>
              </a:rPr>
              <a:t>YNN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305800" cy="2590800"/>
          </a:xfrm>
        </p:spPr>
        <p:txBody>
          <a:bodyPr rtlCol="0">
            <a:normAutofit fontScale="925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Democracy; racial and sexual equality; individual liberty of lifestyle; full freedom of thought, expression, and the press; eradication of religious authority from the legislative process and education; full separation of church and state</a:t>
            </a:r>
            <a:endParaRPr lang="en-US" b="1" dirty="0">
              <a:ea typeface="+mn-ea"/>
              <a:cs typeface="+mn-cs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654050"/>
            <a:ext cx="4762500" cy="3190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Rectangle 3"/>
          <p:cNvSpPr/>
          <p:nvPr/>
        </p:nvSpPr>
        <p:spPr>
          <a:xfrm>
            <a:off x="110836" y="1371599"/>
            <a:ext cx="3990109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What is Secularism?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25" y="631825"/>
            <a:ext cx="4837113" cy="321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94665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890588"/>
            <a:ext cx="4010025" cy="5076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022975" y="6248400"/>
            <a:ext cx="15509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72" charset="0"/>
                <a:hlinkClick r:id="rId4"/>
              </a:rPr>
              <a:t>Secularism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43475" y="117475"/>
            <a:ext cx="2681288" cy="412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2388" y="252413"/>
            <a:ext cx="3048000" cy="3849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4419600"/>
            <a:ext cx="8534400" cy="2286000"/>
          </a:xfrm>
        </p:spPr>
        <p:txBody>
          <a:bodyPr rtlCol="0"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What unites Protestant fundamentalists and right-wing Catholics today, in both religious and political arenas, is a shared hatred of secularism and the influence of secular values on culture and public life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/>
          <a:srcRect l="12940" t="8730" r="40793" b="30159"/>
          <a:stretch/>
        </p:blipFill>
        <p:spPr bwMode="auto">
          <a:xfrm>
            <a:off x="1524000" y="304800"/>
            <a:ext cx="6019800" cy="447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/>
          <a:srcRect l="12412" t="47633" r="40736" b="29072"/>
          <a:stretch/>
        </p:blipFill>
        <p:spPr bwMode="auto">
          <a:xfrm>
            <a:off x="1447800" y="4754563"/>
            <a:ext cx="6096000" cy="1703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5925" y="1352550"/>
            <a:ext cx="5772150" cy="4152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/>
          <a:srcRect t="10508" r="50000" b="8098"/>
          <a:stretch/>
        </p:blipFill>
        <p:spPr bwMode="auto">
          <a:xfrm>
            <a:off x="1371600" y="381000"/>
            <a:ext cx="6505575" cy="5954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685800"/>
            <a:ext cx="4208463" cy="541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14400" y="2974975"/>
            <a:ext cx="1371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Calibri" pitchFamily="-72" charset="0"/>
                <a:hlinkClick r:id="rId3"/>
              </a:rPr>
              <a:t>Fishers     of Men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/>
          <a:srcRect l="4180" r="3880"/>
          <a:stretch/>
        </p:blipFill>
        <p:spPr bwMode="auto">
          <a:xfrm>
            <a:off x="152400" y="403225"/>
            <a:ext cx="8609013" cy="6086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Rectangle 1"/>
          <p:cNvSpPr/>
          <p:nvPr/>
        </p:nvSpPr>
        <p:spPr>
          <a:xfrm>
            <a:off x="173182" y="2967335"/>
            <a:ext cx="8606139" cy="92333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Is America a Christian Nation?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9812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United States established as a Christian Nation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By Christian people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Christian religion assigned central role in guiding nation’s destiny </a:t>
            </a:r>
            <a:endParaRPr lang="en-US" b="1" dirty="0">
              <a:ea typeface="+mn-ea"/>
              <a:cs typeface="+mn-cs"/>
            </a:endParaRPr>
          </a:p>
        </p:txBody>
      </p:sp>
      <p:pic>
        <p:nvPicPr>
          <p:cNvPr id="4" name="Picture 8" descr="06-11-01amerfascists"/>
          <p:cNvPicPr>
            <a:picLocks noChangeAspect="1" noChangeArrowheads="1"/>
          </p:cNvPicPr>
          <p:nvPr/>
        </p:nvPicPr>
        <p:blipFill>
          <a:blip r:embed="rId2"/>
          <a:srcRect t="18260" b="43845"/>
          <a:stretch>
            <a:fillRect/>
          </a:stretch>
        </p:blipFill>
        <p:spPr bwMode="auto">
          <a:xfrm>
            <a:off x="685800" y="228600"/>
            <a:ext cx="7315200" cy="4284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r="1907"/>
          <a:stretch>
            <a:fillRect/>
          </a:stretch>
        </p:blipFill>
        <p:spPr bwMode="auto">
          <a:xfrm>
            <a:off x="0" y="0"/>
            <a:ext cx="5114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5181600" y="2133600"/>
            <a:ext cx="3812438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Conspiratorial Theory of American History</a:t>
            </a:r>
            <a:endParaRPr 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752600"/>
          </a:xfrm>
        </p:spPr>
        <p:txBody>
          <a:bodyPr rtlCol="0">
            <a:normAutofit fontScale="92500"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ea typeface="+mn-ea"/>
                <a:cs typeface="+mn-cs"/>
              </a:rPr>
              <a:t>America was founded as a Christian nation until subverted by a cabal of 20</a:t>
            </a:r>
            <a:r>
              <a:rPr lang="en-US" b="1" baseline="30000" dirty="0" smtClean="0">
                <a:ea typeface="+mn-ea"/>
                <a:cs typeface="+mn-cs"/>
              </a:rPr>
              <a:t>th</a:t>
            </a:r>
            <a:r>
              <a:rPr lang="en-US" b="1" dirty="0" smtClean="0">
                <a:ea typeface="+mn-ea"/>
                <a:cs typeface="+mn-cs"/>
              </a:rPr>
              <a:t> century liberals and freethinkers who replaced it with an un-American secular state</a:t>
            </a:r>
            <a:endParaRPr lang="en-US" b="1" dirty="0">
              <a:ea typeface="+mn-ea"/>
              <a:cs typeface="+mn-cs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152400"/>
            <a:ext cx="6096000" cy="4581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Content Placeholder 2"/>
          <p:cNvSpPr>
            <a:spLocks noGrp="1"/>
          </p:cNvSpPr>
          <p:nvPr>
            <p:ph idx="1"/>
          </p:nvPr>
        </p:nvSpPr>
        <p:spPr>
          <a:xfrm>
            <a:off x="304800" y="685800"/>
            <a:ext cx="3505200" cy="5715000"/>
          </a:xfrm>
        </p:spPr>
        <p:txBody>
          <a:bodyPr/>
          <a:lstStyle/>
          <a:p>
            <a:r>
              <a:rPr lang="en-US" b="1" smtClean="0"/>
              <a:t>Constitution designed to perpetuate a Christian order</a:t>
            </a:r>
          </a:p>
          <a:p>
            <a:r>
              <a:rPr lang="en-US" b="1" smtClean="0"/>
              <a:t>Separating Christianity from government—result in unthinkable damage to nation and people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62388" y="0"/>
            <a:ext cx="52816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/>
          </p:cNvPicPr>
          <p:nvPr/>
        </p:nvPicPr>
        <p:blipFill>
          <a:blip r:embed="rId2"/>
          <a:srcRect l="2736" r="34709" b="31111"/>
          <a:stretch>
            <a:fillRect/>
          </a:stretch>
        </p:blipFill>
        <p:spPr bwMode="auto">
          <a:xfrm>
            <a:off x="6350" y="0"/>
            <a:ext cx="456565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97777" y="990600"/>
            <a:ext cx="4168046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Christian Nationalism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343400" y="2967335"/>
            <a:ext cx="4800600" cy="255454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Aims to supplant Enlightenment Rationalism with “Christian Worldview”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1266825"/>
            <a:ext cx="5715000" cy="432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11000">
            <a:off x="331788" y="141288"/>
            <a:ext cx="4467225" cy="6629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126" r="29704" b="26262"/>
          <a:stretch/>
        </p:blipFill>
        <p:spPr>
          <a:xfrm rot="163355">
            <a:off x="4587875" y="150813"/>
            <a:ext cx="4260850" cy="653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6" descr="What Obama Believes"/>
          <p:cNvPicPr>
            <a:picLocks noChangeAspect="1" noChangeArrowheads="1"/>
          </p:cNvPicPr>
          <p:nvPr/>
        </p:nvPicPr>
        <p:blipFill>
          <a:blip r:embed="rId2"/>
          <a:srcRect t="18341" r="1439" b="630"/>
          <a:stretch>
            <a:fillRect/>
          </a:stretch>
        </p:blipFill>
        <p:spPr bwMode="auto">
          <a:xfrm>
            <a:off x="1552575" y="31750"/>
            <a:ext cx="6226175" cy="674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2" name="Rectangle 8"/>
          <p:cNvSpPr>
            <a:spLocks noGrp="1" noChangeArrowheads="1"/>
          </p:cNvSpPr>
          <p:nvPr>
            <p:ph type="subTitle" idx="1"/>
          </p:nvPr>
        </p:nvSpPr>
        <p:spPr>
          <a:xfrm>
            <a:off x="609600" y="3124200"/>
            <a:ext cx="5638800" cy="2057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chemeClr val="bg1"/>
                </a:solidFill>
              </a:rPr>
              <a:t>We live in a country in which a person cannot get elected president if he openly doubts the existence of heaven and hell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792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2"/>
          <p:cNvPicPr>
            <a:picLocks noChangeAspect="1" noChangeArrowheads="1"/>
          </p:cNvPicPr>
          <p:nvPr/>
        </p:nvPicPr>
        <p:blipFill>
          <a:blip r:embed="rId2"/>
          <a:srcRect r="5096"/>
          <a:stretch>
            <a:fillRect/>
          </a:stretch>
        </p:blipFill>
        <p:spPr bwMode="auto">
          <a:xfrm>
            <a:off x="3903663" y="0"/>
            <a:ext cx="5240337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4" name="Picture 3"/>
          <p:cNvPicPr>
            <a:picLocks noChangeAspect="1" noChangeArrowheads="1"/>
          </p:cNvPicPr>
          <p:nvPr/>
        </p:nvPicPr>
        <p:blipFill>
          <a:blip r:embed="rId3"/>
          <a:srcRect l="15952"/>
          <a:stretch>
            <a:fillRect/>
          </a:stretch>
        </p:blipFill>
        <p:spPr bwMode="auto">
          <a:xfrm>
            <a:off x="-28575" y="-31750"/>
            <a:ext cx="4713288" cy="688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81200" y="228600"/>
            <a:ext cx="47101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08163" y="-15875"/>
            <a:ext cx="50561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2"/>
          <p:cNvPicPr>
            <a:picLocks noChangeAspect="1" noChangeArrowheads="1"/>
          </p:cNvPicPr>
          <p:nvPr/>
        </p:nvPicPr>
        <p:blipFill>
          <a:blip r:embed="rId2"/>
          <a:srcRect l="2425" r="9245"/>
          <a:stretch>
            <a:fillRect/>
          </a:stretch>
        </p:blipFill>
        <p:spPr bwMode="auto">
          <a:xfrm>
            <a:off x="0" y="0"/>
            <a:ext cx="9144000" cy="690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78" name="Text Box 7"/>
          <p:cNvSpPr txBox="1">
            <a:spLocks noChangeArrowheads="1"/>
          </p:cNvSpPr>
          <p:nvPr/>
        </p:nvSpPr>
        <p:spPr bwMode="auto">
          <a:xfrm>
            <a:off x="4572000" y="4114800"/>
            <a:ext cx="16764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latin typeface="Calibri" pitchFamily="-72" charset="0"/>
                <a:hlinkClick r:id="rId3"/>
              </a:rPr>
              <a:t>Religious Test 08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5" descr="Womans Place1"/>
          <p:cNvPicPr>
            <a:picLocks noChangeAspect="1" noChangeArrowheads="1"/>
          </p:cNvPicPr>
          <p:nvPr/>
        </p:nvPicPr>
        <p:blipFill>
          <a:blip r:embed="rId2"/>
          <a:srcRect b="986"/>
          <a:stretch>
            <a:fillRect/>
          </a:stretch>
        </p:blipFill>
        <p:spPr bwMode="auto">
          <a:xfrm>
            <a:off x="125413" y="587375"/>
            <a:ext cx="4911725" cy="607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6" descr="Womans Place2"/>
          <p:cNvPicPr>
            <a:picLocks noChangeAspect="1" noChangeArrowheads="1"/>
          </p:cNvPicPr>
          <p:nvPr/>
        </p:nvPicPr>
        <p:blipFill>
          <a:blip r:embed="rId3"/>
          <a:srcRect r="731"/>
          <a:stretch>
            <a:fillRect/>
          </a:stretch>
        </p:blipFill>
        <p:spPr bwMode="auto">
          <a:xfrm>
            <a:off x="4467225" y="560388"/>
            <a:ext cx="4667250" cy="614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5991" name="Picture 7" descr="What Would Mary Do"/>
          <p:cNvPicPr>
            <a:picLocks noChangeAspect="1" noChangeArrowheads="1"/>
          </p:cNvPicPr>
          <p:nvPr/>
        </p:nvPicPr>
        <p:blipFill>
          <a:blip r:embed="rId4"/>
          <a:srcRect r="1109" b="856"/>
          <a:stretch>
            <a:fillRect/>
          </a:stretch>
        </p:blipFill>
        <p:spPr bwMode="auto">
          <a:xfrm>
            <a:off x="2071688" y="0"/>
            <a:ext cx="5087937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5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2"/>
          <a:srcRect l="6476" r="3860"/>
          <a:stretch>
            <a:fillRect/>
          </a:stretch>
        </p:blipFill>
        <p:spPr bwMode="auto">
          <a:xfrm>
            <a:off x="0" y="0"/>
            <a:ext cx="92233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 rot="21228427">
            <a:off x="168708" y="5045518"/>
            <a:ext cx="7199470" cy="83099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Christian Conservative Party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 rot="300458">
            <a:off x="3607403" y="3662167"/>
            <a:ext cx="5378780" cy="830997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American Faith Party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533400"/>
            <a:ext cx="7258050" cy="407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7826" name="TextBox 6"/>
          <p:cNvSpPr txBox="1">
            <a:spLocks noChangeArrowheads="1"/>
          </p:cNvSpPr>
          <p:nvPr/>
        </p:nvSpPr>
        <p:spPr bwMode="auto">
          <a:xfrm>
            <a:off x="2895600" y="5099050"/>
            <a:ext cx="3621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72" charset="0"/>
                <a:hlinkClick r:id="rId3"/>
              </a:rPr>
              <a:t>Thanksgiving Family Forum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8288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America founded on principles God’s Law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Our Civil Laws have to comport with Higher Law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Take our culture back!</a:t>
            </a:r>
            <a:endParaRPr lang="en-US" b="1" dirty="0"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533400"/>
            <a:ext cx="7258050" cy="407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295400" y="591280"/>
            <a:ext cx="300563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Santorum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800600"/>
            <a:ext cx="8229600" cy="1828800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Rights come from our Creator—God’s Greater Plan—responsibilities to Creator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Attempt to create </a:t>
            </a:r>
            <a:r>
              <a:rPr lang="en-US" b="1" dirty="0">
                <a:ea typeface="+mn-ea"/>
                <a:cs typeface="+mn-cs"/>
              </a:rPr>
              <a:t>S</a:t>
            </a:r>
            <a:r>
              <a:rPr lang="en-US" b="1" dirty="0" smtClean="0">
                <a:ea typeface="+mn-ea"/>
                <a:cs typeface="+mn-cs"/>
              </a:rPr>
              <a:t>ecular Society—Nightmare!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b="1" dirty="0"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533400"/>
            <a:ext cx="7258050" cy="407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1510843" y="591280"/>
            <a:ext cx="257474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Gingrich</a:t>
            </a:r>
            <a:endParaRPr lang="en-US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87350" y="4652553"/>
            <a:ext cx="8534400" cy="1754326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I think we should keep this clean, keep it simple, go back to what our founders and our founding documents meant …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1150" y="2898775"/>
            <a:ext cx="8534400" cy="1754326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They’re quite clear that we would create law based on the God of the Bible and the Ten Commandments.  It’s pretty simple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2"/>
          <p:cNvPicPr>
            <a:picLocks noChangeAspect="1" noChangeArrowheads="1"/>
          </p:cNvPicPr>
          <p:nvPr/>
        </p:nvPicPr>
        <p:blipFill>
          <a:blip r:embed="rId2"/>
          <a:srcRect l="1060" b="1616"/>
          <a:stretch>
            <a:fillRect/>
          </a:stretch>
        </p:blipFill>
        <p:spPr bwMode="auto">
          <a:xfrm>
            <a:off x="-52388" y="0"/>
            <a:ext cx="9196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/>
          <a:srcRect l="1872" t="25781" r="37679" b="7314"/>
          <a:stretch>
            <a:fillRect/>
          </a:stretch>
        </p:blipFill>
        <p:spPr bwMode="auto">
          <a:xfrm>
            <a:off x="1366838" y="646113"/>
            <a:ext cx="6530975" cy="542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2"/>
          <p:cNvPicPr>
            <a:picLocks noChangeAspect="1" noChangeArrowheads="1"/>
          </p:cNvPicPr>
          <p:nvPr/>
        </p:nvPicPr>
        <p:blipFill>
          <a:blip r:embed="rId2"/>
          <a:srcRect l="1060" b="1616"/>
          <a:stretch>
            <a:fillRect/>
          </a:stretch>
        </p:blipFill>
        <p:spPr bwMode="auto">
          <a:xfrm>
            <a:off x="-52388" y="0"/>
            <a:ext cx="9196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3"/>
          <a:srcRect l="18376" t="22614" r="23616" b="9636"/>
          <a:stretch>
            <a:fillRect/>
          </a:stretch>
        </p:blipFill>
        <p:spPr bwMode="auto">
          <a:xfrm>
            <a:off x="1638300" y="676275"/>
            <a:ext cx="6188075" cy="541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2"/>
          <p:cNvPicPr>
            <a:picLocks noChangeAspect="1" noChangeArrowheads="1"/>
          </p:cNvPicPr>
          <p:nvPr/>
        </p:nvPicPr>
        <p:blipFill>
          <a:blip r:embed="rId2"/>
          <a:srcRect l="1060" b="1616"/>
          <a:stretch>
            <a:fillRect/>
          </a:stretch>
        </p:blipFill>
        <p:spPr bwMode="auto">
          <a:xfrm>
            <a:off x="-52388" y="0"/>
            <a:ext cx="9196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880681" y="2967335"/>
            <a:ext cx="7382662" cy="156966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Far from being uniformly Christian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t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hey were freethinkers, agnostics, atheists,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Christians, Freemasons, and Deists 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ChangeAspect="1" noChangeArrowheads="1"/>
          </p:cNvPicPr>
          <p:nvPr/>
        </p:nvPicPr>
        <p:blipFill>
          <a:blip r:embed="rId2"/>
          <a:srcRect l="1060" b="1616"/>
          <a:stretch>
            <a:fillRect/>
          </a:stretch>
        </p:blipFill>
        <p:spPr bwMode="auto">
          <a:xfrm>
            <a:off x="-52388" y="0"/>
            <a:ext cx="9196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812436" y="2708716"/>
            <a:ext cx="5482205" cy="156966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Religious or not, they fought for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a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 secular state and for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f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reedom of belief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40954" b="36150"/>
          <a:stretch/>
        </p:blipFill>
        <p:spPr>
          <a:xfrm rot="21225599">
            <a:off x="703263" y="360363"/>
            <a:ext cx="4143375" cy="616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481157" y="1082828"/>
            <a:ext cx="2672243" cy="2879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446" r="31756" b="28639"/>
          <a:stretch/>
        </p:blipFill>
        <p:spPr>
          <a:xfrm rot="208209">
            <a:off x="4892675" y="439738"/>
            <a:ext cx="3841750" cy="573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rcRect l="2458" r="34431" b="30910"/>
          <a:stretch>
            <a:fillRect/>
          </a:stretch>
        </p:blipFill>
        <p:spPr bwMode="auto">
          <a:xfrm>
            <a:off x="2997200" y="520700"/>
            <a:ext cx="3816350" cy="575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3352800" cy="4643438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Criticism = anti-Catholic bigotry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b="1" dirty="0" smtClean="0">
                <a:ea typeface="+mn-ea"/>
                <a:cs typeface="+mn-cs"/>
              </a:rPr>
              <a:t>“Hollywood is controlled by secular Jews who hate Christianity in general and Catholicism in particular”</a:t>
            </a:r>
            <a:endParaRPr lang="en-US" b="1" dirty="0"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0" y="228600"/>
            <a:ext cx="5157788" cy="647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886325"/>
            <a:ext cx="61150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395608" y="5489719"/>
            <a:ext cx="2323072" cy="58477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Bill Donohue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46" r="31756" b="28639"/>
          <a:stretch/>
        </p:blipFill>
        <p:spPr>
          <a:xfrm rot="208209">
            <a:off x="4892675" y="439738"/>
            <a:ext cx="3841750" cy="573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328613"/>
            <a:ext cx="219075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Rectangle 3"/>
          <p:cNvSpPr/>
          <p:nvPr/>
        </p:nvSpPr>
        <p:spPr>
          <a:xfrm>
            <a:off x="304800" y="4267200"/>
            <a:ext cx="4265163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Our Constitution makes no mention whatever of God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 rotWithShape="1">
          <a:blip r:embed="rId3"/>
          <a:srcRect b="7018"/>
          <a:stretch/>
        </p:blipFill>
        <p:spPr bwMode="auto">
          <a:xfrm>
            <a:off x="4191000" y="314325"/>
            <a:ext cx="4537075" cy="6364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Rectangle 1"/>
          <p:cNvSpPr/>
          <p:nvPr/>
        </p:nvSpPr>
        <p:spPr>
          <a:xfrm>
            <a:off x="5105400" y="5854987"/>
            <a:ext cx="349159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Alexander Hamilton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2057400"/>
            <a:ext cx="3657598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The new nation was not in need of “foreign aid”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Picture 2"/>
          <p:cNvPicPr>
            <a:picLocks noChangeAspect="1" noChangeArrowheads="1"/>
          </p:cNvPicPr>
          <p:nvPr/>
        </p:nvPicPr>
        <p:blipFill>
          <a:blip r:embed="rId2"/>
          <a:srcRect b="28302"/>
          <a:stretch>
            <a:fillRect/>
          </a:stretch>
        </p:blipFill>
        <p:spPr bwMode="auto">
          <a:xfrm>
            <a:off x="-14288" y="-19050"/>
            <a:ext cx="9155113" cy="690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57800" y="381000"/>
            <a:ext cx="3524250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1576155" y="2859962"/>
            <a:ext cx="3157018" cy="1323439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Original Draft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No “Creator”</a:t>
            </a:r>
            <a:endParaRPr lang="en-US" sz="4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4360835"/>
            <a:ext cx="4407937" cy="1200329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Under Pressure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n-lt"/>
                <a:ea typeface="+mn-ea"/>
                <a:cs typeface="+mn-cs"/>
              </a:rPr>
              <a:t>Jefferson revised text</a:t>
            </a:r>
            <a:endParaRPr lang="en-US" sz="36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238250" y="733425"/>
            <a:ext cx="6667500" cy="5391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257800" y="381000"/>
            <a:ext cx="3524250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Rectangle 1"/>
          <p:cNvSpPr/>
          <p:nvPr/>
        </p:nvSpPr>
        <p:spPr>
          <a:xfrm>
            <a:off x="838200" y="5562600"/>
            <a:ext cx="3223510" cy="76944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Ratified 1791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" y="1028700"/>
            <a:ext cx="8515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11084" y="437561"/>
            <a:ext cx="8531258" cy="1077218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Rarely attended Church, stood during prayers while others knelt, left before communion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4325" y="5812018"/>
            <a:ext cx="8515350" cy="58477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Death bed—three doctors, servants, no clergy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" y="685800"/>
            <a:ext cx="851535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963" y="381000"/>
            <a:ext cx="3114675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539170" y="5638800"/>
            <a:ext cx="806567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Unanimous Senate Ratification</a:t>
            </a:r>
            <a:endParaRPr 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" y="304800"/>
            <a:ext cx="851535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Rectangle 1"/>
          <p:cNvSpPr/>
          <p:nvPr/>
        </p:nvSpPr>
        <p:spPr>
          <a:xfrm>
            <a:off x="314324" y="5334000"/>
            <a:ext cx="8515351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Religious bondage shackles and debilitates the mind and unfits it for every noble purpose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325" y="304800"/>
            <a:ext cx="8515350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2" name="Rectangle 1"/>
          <p:cNvSpPr/>
          <p:nvPr/>
        </p:nvSpPr>
        <p:spPr>
          <a:xfrm>
            <a:off x="314323" y="5133109"/>
            <a:ext cx="8515351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ea typeface="+mn-ea"/>
                <a:cs typeface="+mn-cs"/>
              </a:rPr>
              <a:t>What have been its fruits?  Pride and indolence in the Clergy, ignorance and servility in the laity, in both, superstition, bigotry, and persecution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6513" y="0"/>
            <a:ext cx="3990975" cy="4762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95235" name="TextBox 1"/>
          <p:cNvSpPr txBox="1">
            <a:spLocks noChangeArrowheads="1"/>
          </p:cNvSpPr>
          <p:nvPr/>
        </p:nvSpPr>
        <p:spPr bwMode="auto">
          <a:xfrm>
            <a:off x="457200" y="4648200"/>
            <a:ext cx="8382000" cy="22272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Calibri" pitchFamily="-72" charset="0"/>
                <a:ea typeface="Calibri" pitchFamily="-72" charset="0"/>
                <a:cs typeface="Calibri" pitchFamily="-72" charset="0"/>
              </a:rPr>
              <a:t>And the day will come when the mystical generation of Jesus, by the supreme being as his father in the womb of a virgin, will be classed with the fable of the generation of Minerve in the brain of Jupiter—      Letter to John Adams, April 11, 1823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08300" y="266700"/>
            <a:ext cx="33274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088" y="0"/>
            <a:ext cx="8251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215900"/>
            <a:ext cx="6400800" cy="642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324600" y="5718923"/>
            <a:ext cx="158889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1928</a:t>
            </a:r>
            <a:endParaRPr lang="en-US" sz="54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62000" y="685800"/>
            <a:ext cx="7620000" cy="47910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/>
          </a:extLst>
        </p:spPr>
      </p:pic>
      <p:sp>
        <p:nvSpPr>
          <p:cNvPr id="2" name="Rectangle 1"/>
          <p:cNvSpPr/>
          <p:nvPr/>
        </p:nvSpPr>
        <p:spPr>
          <a:xfrm>
            <a:off x="762000" y="5476875"/>
            <a:ext cx="7620000" cy="1200329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The Revelation of St. John he dismissed as “the ravings of a maniac”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/>
          <p:cNvPicPr>
            <a:picLocks noChangeAspect="1" noChangeArrowheads="1"/>
          </p:cNvPicPr>
          <p:nvPr/>
        </p:nvPicPr>
        <p:blipFill>
          <a:blip r:embed="rId2"/>
          <a:srcRect l="1411"/>
          <a:stretch>
            <a:fillRect/>
          </a:stretch>
        </p:blipFill>
        <p:spPr bwMode="auto">
          <a:xfrm>
            <a:off x="0" y="-3175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37769" y="685800"/>
            <a:ext cx="8668462" cy="76944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When Jefferson won election in 1800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2418" y="5715000"/>
            <a:ext cx="8419164" cy="76944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10-15% Americans church members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29" name="Picture 2"/>
          <p:cNvPicPr>
            <a:picLocks noChangeAspect="1" noChangeArrowheads="1"/>
          </p:cNvPicPr>
          <p:nvPr/>
        </p:nvPicPr>
        <p:blipFill>
          <a:blip r:embed="rId2"/>
          <a:srcRect l="13779"/>
          <a:stretch>
            <a:fillRect/>
          </a:stretch>
        </p:blipFill>
        <p:spPr bwMode="auto">
          <a:xfrm>
            <a:off x="0" y="-20638"/>
            <a:ext cx="9144000" cy="6965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566474" y="1289486"/>
            <a:ext cx="5384936" cy="76944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No Religious Affiliation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5801" y="4724400"/>
            <a:ext cx="6477000" cy="1446550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Jefferson banned teaching theology at the school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863" y="457200"/>
            <a:ext cx="3459537" cy="646331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UV founded 1819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6600" y="838200"/>
            <a:ext cx="5080000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7475"/>
            <a:ext cx="9144000" cy="676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TextBox 1"/>
          <p:cNvSpPr txBox="1">
            <a:spLocks noChangeArrowheads="1"/>
          </p:cNvSpPr>
          <p:nvPr/>
        </p:nvSpPr>
        <p:spPr bwMode="auto">
          <a:xfrm>
            <a:off x="7424738" y="6238875"/>
            <a:ext cx="1711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72" charset="0"/>
                <a:hlinkClick r:id="rId3"/>
              </a:rPr>
              <a:t>History 6:09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Lincoln-Shades"/>
          <p:cNvPicPr>
            <a:picLocks noChangeAspect="1" noChangeArrowheads="1"/>
          </p:cNvPicPr>
          <p:nvPr/>
        </p:nvPicPr>
        <p:blipFill>
          <a:blip r:embed="rId2"/>
          <a:srcRect b="3699"/>
          <a:stretch>
            <a:fillRect/>
          </a:stretch>
        </p:blipFill>
        <p:spPr bwMode="auto">
          <a:xfrm>
            <a:off x="2327275" y="53975"/>
            <a:ext cx="4624388" cy="674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Text Box 5"/>
          <p:cNvSpPr txBox="1">
            <a:spLocks noChangeArrowheads="1"/>
          </p:cNvSpPr>
          <p:nvPr/>
        </p:nvSpPr>
        <p:spPr bwMode="auto">
          <a:xfrm>
            <a:off x="533400" y="5410200"/>
            <a:ext cx="81534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Calibri" pitchFamily="-72" charset="0"/>
              </a:rPr>
              <a:t>“When I do good, I feel good; when I do bad, I feel bad. That is my religion”</a:t>
            </a:r>
            <a:r>
              <a:rPr lang="en-US" sz="3600">
                <a:solidFill>
                  <a:schemeClr val="bg1"/>
                </a:solidFill>
                <a:latin typeface="Calibri" pitchFamily="-7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446" r="31756" b="28639"/>
          <a:stretch/>
        </p:blipFill>
        <p:spPr>
          <a:xfrm rot="208209">
            <a:off x="4892675" y="439738"/>
            <a:ext cx="3841750" cy="5735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328613"/>
            <a:ext cx="219075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" name="Rectangle 3"/>
          <p:cNvSpPr/>
          <p:nvPr/>
        </p:nvSpPr>
        <p:spPr>
          <a:xfrm>
            <a:off x="304800" y="4267200"/>
            <a:ext cx="4265163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This nation was </a:t>
            </a:r>
            <a:r>
              <a:rPr lang="en-US" sz="40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not 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founded on Christian principles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570" r="36655" b="31919"/>
          <a:stretch/>
        </p:blipFill>
        <p:spPr>
          <a:xfrm>
            <a:off x="481013" y="219075"/>
            <a:ext cx="4089400" cy="641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800600" y="1536174"/>
            <a:ext cx="4114801" cy="3477875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American Constitution founded on Enlightenment principles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3014" t="3232" r="40547" b="36363"/>
          <a:stretch/>
        </p:blipFill>
        <p:spPr>
          <a:xfrm>
            <a:off x="4764088" y="338138"/>
            <a:ext cx="4191000" cy="6172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0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0100" name="Picture 4" descr="Hotbed Genius"/>
          <p:cNvPicPr>
            <a:picLocks noChangeAspect="1" noChangeArrowheads="1"/>
          </p:cNvPicPr>
          <p:nvPr/>
        </p:nvPicPr>
        <p:blipFill>
          <a:blip r:embed="rId3"/>
          <a:srcRect t="797" r="1039" b="856"/>
          <a:stretch>
            <a:fillRect/>
          </a:stretch>
        </p:blipFill>
        <p:spPr bwMode="auto">
          <a:xfrm>
            <a:off x="2033588" y="80963"/>
            <a:ext cx="4997450" cy="667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60102" name="Picture 6" descr="hume"/>
          <p:cNvPicPr>
            <a:picLocks noChangeAspect="1" noChangeArrowheads="1"/>
          </p:cNvPicPr>
          <p:nvPr/>
        </p:nvPicPr>
        <p:blipFill>
          <a:blip r:embed="rId4"/>
          <a:srcRect t="2153" r="3064" b="751"/>
          <a:stretch>
            <a:fillRect/>
          </a:stretch>
        </p:blipFill>
        <p:spPr bwMode="auto">
          <a:xfrm>
            <a:off x="4343400" y="1219200"/>
            <a:ext cx="4000500" cy="501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5" descr="David_Hume"/>
          <p:cNvPicPr>
            <a:picLocks noChangeAspect="1" noChangeArrowheads="1"/>
          </p:cNvPicPr>
          <p:nvPr/>
        </p:nvPicPr>
        <p:blipFill>
          <a:blip r:embed="rId2"/>
          <a:srcRect l="1974" t="4735"/>
          <a:stretch>
            <a:fillRect/>
          </a:stretch>
        </p:blipFill>
        <p:spPr bwMode="auto">
          <a:xfrm>
            <a:off x="3189288" y="223838"/>
            <a:ext cx="5434012" cy="639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6" name="Text Box 6"/>
          <p:cNvSpPr txBox="1">
            <a:spLocks noChangeArrowheads="1"/>
          </p:cNvSpPr>
          <p:nvPr/>
        </p:nvSpPr>
        <p:spPr bwMode="auto">
          <a:xfrm>
            <a:off x="533400" y="1676400"/>
            <a:ext cx="4267200" cy="350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200" b="1">
                <a:solidFill>
                  <a:srgbClr val="FFFFFF"/>
                </a:solidFill>
                <a:latin typeface="Calibri" pitchFamily="-72" charset="0"/>
              </a:rPr>
              <a:t>On his death bed (1776) Hume declared—</a:t>
            </a:r>
          </a:p>
          <a:p>
            <a:r>
              <a:rPr lang="en-US" sz="3200" b="1">
                <a:solidFill>
                  <a:srgbClr val="FFFFFF"/>
                </a:solidFill>
                <a:latin typeface="Calibri" pitchFamily="-72" charset="0"/>
              </a:rPr>
              <a:t>He had not yet finished the great work of delivering his countrymen from the Christian Superstition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0"/>
            <a:ext cx="4572000" cy="6683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4" descr="David_Hume"/>
          <p:cNvPicPr>
            <a:picLocks noChangeAspect="1" noChangeArrowheads="1"/>
          </p:cNvPicPr>
          <p:nvPr/>
        </p:nvPicPr>
        <p:blipFill>
          <a:blip r:embed="rId2"/>
          <a:srcRect l="1974" t="4735"/>
          <a:stretch>
            <a:fillRect/>
          </a:stretch>
        </p:blipFill>
        <p:spPr bwMode="auto">
          <a:xfrm>
            <a:off x="3189288" y="223838"/>
            <a:ext cx="5434012" cy="639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04800" y="944563"/>
            <a:ext cx="4648200" cy="5075237"/>
          </a:xfrm>
        </p:spPr>
        <p:txBody>
          <a:bodyPr/>
          <a:lstStyle/>
          <a:p>
            <a:r>
              <a:rPr lang="en-US" b="1">
                <a:solidFill>
                  <a:schemeClr val="bg1"/>
                </a:solidFill>
              </a:rPr>
              <a:t>Religions had their origins in primitive societies dominated by “anxious fear of future events”</a:t>
            </a:r>
          </a:p>
          <a:p>
            <a:r>
              <a:rPr lang="en-US" b="1">
                <a:solidFill>
                  <a:schemeClr val="bg1"/>
                </a:solidFill>
              </a:rPr>
              <a:t>Priests = enemies of liberty of thought</a:t>
            </a:r>
          </a:p>
          <a:p>
            <a:r>
              <a:rPr lang="en-US" b="1">
                <a:solidFill>
                  <a:schemeClr val="bg1"/>
                </a:solidFill>
              </a:rPr>
              <a:t>Generated superstition, faction, and a form of slavery</a:t>
            </a:r>
            <a:r>
              <a:rPr lang="en-US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3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3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/>
          <p:cNvPicPr>
            <a:picLocks noChangeAspect="1"/>
          </p:cNvPicPr>
          <p:nvPr/>
        </p:nvPicPr>
        <p:blipFill>
          <a:blip r:embed="rId2"/>
          <a:srcRect l="3014" r="31374" b="26262"/>
          <a:stretch>
            <a:fillRect/>
          </a:stretch>
        </p:blipFill>
        <p:spPr bwMode="auto">
          <a:xfrm>
            <a:off x="0" y="0"/>
            <a:ext cx="4433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33350"/>
            <a:ext cx="2971800" cy="425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Rectangle 2"/>
          <p:cNvSpPr/>
          <p:nvPr/>
        </p:nvSpPr>
        <p:spPr>
          <a:xfrm>
            <a:off x="561109" y="4572000"/>
            <a:ext cx="8305800" cy="206210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Enlightenment principles based on reason, liberty, equality before the law, human rights—are only very patchily accepted by societies and governments in much of the world today  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/>
          </p:cNvPicPr>
          <p:nvPr/>
        </p:nvPicPr>
        <p:blipFill>
          <a:blip r:embed="rId2"/>
          <a:srcRect l="3014" r="31374" b="26262"/>
          <a:stretch>
            <a:fillRect/>
          </a:stretch>
        </p:blipFill>
        <p:spPr bwMode="auto">
          <a:xfrm>
            <a:off x="0" y="0"/>
            <a:ext cx="4433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33350"/>
            <a:ext cx="2971800" cy="425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Rectangle 2"/>
          <p:cNvSpPr/>
          <p:nvPr/>
        </p:nvSpPr>
        <p:spPr>
          <a:xfrm>
            <a:off x="1219199" y="4572000"/>
            <a:ext cx="7647709" cy="206210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The story of the origins and rise of modern equality, democracy, individual liberty, and freedom of thought remains very little studied or known  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3" name="Picture 1"/>
          <p:cNvPicPr>
            <a:picLocks noChangeAspect="1"/>
          </p:cNvPicPr>
          <p:nvPr/>
        </p:nvPicPr>
        <p:blipFill>
          <a:blip r:embed="rId2"/>
          <a:srcRect l="3014" r="31374" b="26262"/>
          <a:stretch>
            <a:fillRect/>
          </a:stretch>
        </p:blipFill>
        <p:spPr bwMode="auto">
          <a:xfrm>
            <a:off x="0" y="0"/>
            <a:ext cx="4433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33350"/>
            <a:ext cx="2971800" cy="425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Rectangle 2"/>
          <p:cNvSpPr/>
          <p:nvPr/>
        </p:nvSpPr>
        <p:spPr>
          <a:xfrm>
            <a:off x="533401" y="4572000"/>
            <a:ext cx="8333508" cy="206210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We need awareness of the tremendous difficulty, struggle, and cost involved in propagating our core ideas in the face of the long-dominant monarchical, aristocratic, and religious ideologies  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1"/>
          <p:cNvPicPr>
            <a:picLocks noChangeAspect="1"/>
          </p:cNvPicPr>
          <p:nvPr/>
        </p:nvPicPr>
        <p:blipFill>
          <a:blip r:embed="rId2"/>
          <a:srcRect l="3014" r="31374" b="26262"/>
          <a:stretch>
            <a:fillRect/>
          </a:stretch>
        </p:blipFill>
        <p:spPr bwMode="auto">
          <a:xfrm>
            <a:off x="0" y="0"/>
            <a:ext cx="4433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133350"/>
            <a:ext cx="2971800" cy="425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3" name="Rectangle 2"/>
          <p:cNvSpPr/>
          <p:nvPr/>
        </p:nvSpPr>
        <p:spPr>
          <a:xfrm>
            <a:off x="533401" y="4572000"/>
            <a:ext cx="8333508" cy="2062103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  <a:ea typeface="+mn-ea"/>
                <a:cs typeface="+mn-cs"/>
              </a:rPr>
              <a:t>In the West, these values being very recent as publicly and officially endorsed principles, remain only weakly embedded in education,   the media, and in many people’s minds  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26090" b="19596"/>
          <a:stretch/>
        </p:blipFill>
        <p:spPr>
          <a:xfrm rot="21424542">
            <a:off x="385763" y="225425"/>
            <a:ext cx="4198937" cy="6286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458" r="26090" b="21010"/>
          <a:stretch/>
        </p:blipFill>
        <p:spPr>
          <a:xfrm rot="169428">
            <a:off x="4795838" y="312738"/>
            <a:ext cx="4017962" cy="6111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2469">
            <a:off x="3952875" y="180975"/>
            <a:ext cx="4938713" cy="6550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3666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1036">
            <a:off x="198438" y="234950"/>
            <a:ext cx="4754562" cy="63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2057400"/>
            <a:ext cx="4191000" cy="4419600"/>
          </a:xfrm>
        </p:spPr>
        <p:txBody>
          <a:bodyPr/>
          <a:lstStyle/>
          <a:p>
            <a:r>
              <a:rPr lang="en-US" b="1" smtClean="0"/>
              <a:t>Secularism</a:t>
            </a:r>
          </a:p>
          <a:p>
            <a:r>
              <a:rPr lang="en-US" b="1" smtClean="0"/>
              <a:t>Christian Nationalism</a:t>
            </a:r>
          </a:p>
          <a:p>
            <a:r>
              <a:rPr lang="en-US" b="1" smtClean="0"/>
              <a:t>Godless Constitution</a:t>
            </a:r>
          </a:p>
          <a:p>
            <a:r>
              <a:rPr lang="en-US" b="1" smtClean="0"/>
              <a:t>Christian Nationalism Case Study:         Texas School Board</a:t>
            </a:r>
          </a:p>
          <a:p>
            <a:r>
              <a:rPr lang="en-US" b="1" smtClean="0"/>
              <a:t>Defending Secularism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96" r="28032" b="22254"/>
          <a:stretch/>
        </p:blipFill>
        <p:spPr>
          <a:xfrm>
            <a:off x="1588" y="0"/>
            <a:ext cx="4545012" cy="6910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486400" y="988138"/>
            <a:ext cx="249446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ea typeface="+mn-ea"/>
                <a:cs typeface="+mn-cs"/>
              </a:rPr>
              <a:t>Preview</a:t>
            </a:r>
            <a:endParaRPr lang="en-US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212"/>
          <a:stretch/>
        </p:blipFill>
        <p:spPr>
          <a:xfrm>
            <a:off x="1219200" y="0"/>
            <a:ext cx="492601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063" y="1225550"/>
            <a:ext cx="4229100" cy="4229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0"/>
            <a:ext cx="5184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457200"/>
            <a:ext cx="6096000" cy="5838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919163"/>
            <a:ext cx="3071813" cy="491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94288" y="877888"/>
            <a:ext cx="3792537" cy="4997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82788" y="0"/>
            <a:ext cx="51784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476375"/>
            <a:ext cx="5657850" cy="390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57150"/>
            <a:ext cx="4953000" cy="664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00" y="5791200"/>
            <a:ext cx="71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latin typeface="Calibri" pitchFamily="-72" charset="0"/>
                <a:hlinkClick r:id="rId4"/>
              </a:rPr>
              <a:t>Kids</a:t>
            </a:r>
            <a:endParaRPr lang="en-US" sz="2400" b="1">
              <a:latin typeface="Calibri" pitchFamily="-7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0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626289" y="2743200"/>
            <a:ext cx="589142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rPr>
              <a:t>“Out of Many, One”</a:t>
            </a:r>
            <a:endParaRPr lang="en-US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Text Box 2"/>
          <p:cNvSpPr txBox="1">
            <a:spLocks noChangeArrowheads="1"/>
          </p:cNvSpPr>
          <p:nvPr/>
        </p:nvSpPr>
        <p:spPr bwMode="auto">
          <a:xfrm>
            <a:off x="5029200" y="1905000"/>
            <a:ext cx="3733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History </a:t>
            </a: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is written by the W</a:t>
            </a:r>
            <a:r>
              <a:rPr 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" charset="0"/>
                <a:ea typeface="+mn-ea"/>
                <a:cs typeface="+mn-cs"/>
              </a:rPr>
              <a:t>inners</a:t>
            </a:r>
            <a:endParaRPr lang="en-US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pic>
        <p:nvPicPr>
          <p:cNvPr id="267267" name="Picture 3" descr="Orwell07BBCGre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53000" cy="6884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83025" y="0"/>
            <a:ext cx="5260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/>
          <p:cNvPicPr>
            <a:picLocks noChangeAspect="1" noChangeArrowheads="1"/>
          </p:cNvPicPr>
          <p:nvPr/>
        </p:nvPicPr>
        <p:blipFill>
          <a:blip r:embed="rId2"/>
          <a:srcRect l="1817"/>
          <a:stretch>
            <a:fillRect/>
          </a:stretch>
        </p:blipFill>
        <p:spPr bwMode="auto">
          <a:xfrm>
            <a:off x="-36513" y="0"/>
            <a:ext cx="91805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82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2382838"/>
            <a:ext cx="4191000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6" name="Picture 5" descr="Texas_textbooks397_doomsday_604x3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5450" y="1804988"/>
            <a:ext cx="5753100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5" name="Picture 7" descr="11texas_CA0-popu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162050"/>
            <a:ext cx="619125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7" name="Picture 9" descr="11texas_CA1-popu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1123950"/>
            <a:ext cx="6781800" cy="466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2219" name="Picture 11" descr="21tanenhaus02-popu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4575" y="992188"/>
            <a:ext cx="7085013" cy="489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2220" name="Text Box 12"/>
          <p:cNvSpPr txBox="1">
            <a:spLocks noChangeArrowheads="1"/>
          </p:cNvSpPr>
          <p:nvPr/>
        </p:nvSpPr>
        <p:spPr bwMode="auto">
          <a:xfrm>
            <a:off x="3733800" y="5867400"/>
            <a:ext cx="1863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Gail Lowe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2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2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2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20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9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30" name="Picture 4"/>
          <p:cNvPicPr>
            <a:picLocks noChangeAspect="1" noChangeArrowheads="1"/>
          </p:cNvPicPr>
          <p:nvPr/>
        </p:nvPicPr>
        <p:blipFill>
          <a:blip r:embed="rId3"/>
          <a:srcRect t="17122" r="1790" b="29231"/>
          <a:stretch>
            <a:fillRect/>
          </a:stretch>
        </p:blipFill>
        <p:spPr bwMode="auto">
          <a:xfrm>
            <a:off x="274638" y="1176338"/>
            <a:ext cx="8758237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3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54" name="Picture 6"/>
          <p:cNvPicPr>
            <a:picLocks noChangeAspect="1" noChangeArrowheads="1"/>
          </p:cNvPicPr>
          <p:nvPr/>
        </p:nvPicPr>
        <p:blipFill>
          <a:blip r:embed="rId3"/>
          <a:srcRect l="1921" t="24762" r="42024" b="9613"/>
          <a:stretch>
            <a:fillRect/>
          </a:stretch>
        </p:blipFill>
        <p:spPr bwMode="auto">
          <a:xfrm>
            <a:off x="1889125" y="804863"/>
            <a:ext cx="5467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1295400"/>
            <a:ext cx="3028950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7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78" name="Picture 4"/>
          <p:cNvPicPr>
            <a:picLocks noChangeAspect="1" noChangeArrowheads="1"/>
          </p:cNvPicPr>
          <p:nvPr/>
        </p:nvPicPr>
        <p:blipFill>
          <a:blip r:embed="rId3"/>
          <a:srcRect l="1872" t="17686" r="41878" b="9462"/>
          <a:stretch>
            <a:fillRect/>
          </a:stretch>
        </p:blipFill>
        <p:spPr bwMode="auto">
          <a:xfrm>
            <a:off x="1828800" y="655638"/>
            <a:ext cx="5486400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1" name="Picture 2"/>
          <p:cNvPicPr>
            <a:picLocks noChangeAspect="1" noChangeArrowheads="1"/>
          </p:cNvPicPr>
          <p:nvPr/>
        </p:nvPicPr>
        <p:blipFill>
          <a:blip r:embed="rId2"/>
          <a:srcRect r="166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2" name="Picture 4"/>
          <p:cNvPicPr>
            <a:picLocks noChangeAspect="1" noChangeArrowheads="1"/>
          </p:cNvPicPr>
          <p:nvPr/>
        </p:nvPicPr>
        <p:blipFill>
          <a:blip r:embed="rId3"/>
          <a:srcRect l="1921" t="19727" r="41748" b="11502"/>
          <a:stretch>
            <a:fillRect/>
          </a:stretch>
        </p:blipFill>
        <p:spPr bwMode="auto">
          <a:xfrm>
            <a:off x="1828800" y="762000"/>
            <a:ext cx="5494338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563</Words>
  <Application>Microsoft Office PowerPoint</Application>
  <PresentationFormat>On-screen Show (4:3)</PresentationFormat>
  <Paragraphs>69</Paragraphs>
  <Slides>131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131</vt:i4>
      </vt:variant>
    </vt:vector>
  </HeadingPairs>
  <TitlesOfParts>
    <vt:vector size="135" baseType="lpstr">
      <vt:lpstr>Calibri</vt:lpstr>
      <vt:lpstr>ＭＳ Ｐゴシック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St. Edward's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Anondah Saide</cp:lastModifiedBy>
  <cp:revision>96</cp:revision>
  <dcterms:created xsi:type="dcterms:W3CDTF">2012-03-16T15:40:37Z</dcterms:created>
  <dcterms:modified xsi:type="dcterms:W3CDTF">2012-06-08T01:39:58Z</dcterms:modified>
</cp:coreProperties>
</file>